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Young Serif"/>
      <p:regular r:id="rId31"/>
    </p:embeddedFont>
    <p:embeddedFont>
      <p:font typeface="Merriweat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YoungSerif-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erriweather-bold.fntdata"/><Relationship Id="rId10" Type="http://schemas.openxmlformats.org/officeDocument/2006/relationships/slide" Target="slides/slide5.xml"/><Relationship Id="rId32" Type="http://schemas.openxmlformats.org/officeDocument/2006/relationships/font" Target="fonts/Merriweather-regular.fntdata"/><Relationship Id="rId13" Type="http://schemas.openxmlformats.org/officeDocument/2006/relationships/slide" Target="slides/slide8.xml"/><Relationship Id="rId35" Type="http://schemas.openxmlformats.org/officeDocument/2006/relationships/font" Target="fonts/Merriweather-boldItalic.fntdata"/><Relationship Id="rId12" Type="http://schemas.openxmlformats.org/officeDocument/2006/relationships/slide" Target="slides/slide7.xml"/><Relationship Id="rId34" Type="http://schemas.openxmlformats.org/officeDocument/2006/relationships/font" Target="fonts/Merriweather-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3c6b97012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3c6b97012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3c9bc3be6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3c9bc3be6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3c9bc3be6b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3c9bc3be6b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b66a24fc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b66a24fc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4824c7e8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4824c7e8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4057c46e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4057c46e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4824c7e84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4824c7e84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49cc4469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49cc4469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04d1b7525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04d1b7525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49cc44695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49cc44695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3c6b97012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3c6b97012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49cc44695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49cc44695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04d1b7525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04d1b7525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4d1b7525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04d1b7525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49cc44695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49cc44695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3b66a24fc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3b66a24fc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3c9bc3be6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3c9bc3be6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3c6b97012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3c6b97012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4057c46ea3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4057c46ea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3c6b97012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3c6b97012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3c6b97012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3c6b97012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4057c46ea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4057c46ea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3c9bc3be6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3c9bc3be6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Optional: Projector so everyone can see themselves being recorded.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32fc41ab9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32fc41ab9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Optional: Projector so everyone can see themselves being recorded.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hyperlink" Target="http://drive.google.com/file/d/1oFZN9gIW-XJr2HloQB_w3Rd7-FtCLJx6/view" TargetMode="External"/><Relationship Id="rId5"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hyperlink" Target="http://drive.google.com/file/d/1kCROKe2Q0mD3MkWzVYu5ZAZgRIEVr48E/view" TargetMode="External"/><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hyperlink" Target="http://drive.google.com/file/d/1FK3jq4kNN5IA8DwdTsS38ZKC3taQHYKq/vie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drive.google.com/file/d/1eWt6_E8P8VbLVDaOlaSzWudbx-9Pqc49/view"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hyperlink" Target="http://www.youtube.com/watch?v=WFVLWo5B81w" TargetMode="External"/><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hyperlink" Target="http://www.youtube.com/watch?v=WyndZJsdTmU" TargetMode="External"/><Relationship Id="rId5"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7.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hyperlink" Target="https://www.npr.org/2018/11/15/662116901/teaching-podcasting-a-curriculum-guide-for-educator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hyperlink" Target="http://drive.google.com/file/d/10O4Pjqq0XsMX8tHtv6uEUrJIlfJQgoGq/view" TargetMode="External"/><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1.png"/><Relationship Id="rId10"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134" name="Google Shape;134;p22"/>
          <p:cNvSpPr txBox="1"/>
          <p:nvPr>
            <p:ph type="title"/>
          </p:nvPr>
        </p:nvSpPr>
        <p:spPr>
          <a:xfrm>
            <a:off x="768900" y="555600"/>
            <a:ext cx="4127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lang="en" sz="2820">
                <a:solidFill>
                  <a:srgbClr val="023B86"/>
                </a:solidFill>
                <a:latin typeface="Young Serif"/>
                <a:ea typeface="Young Serif"/>
                <a:cs typeface="Young Serif"/>
                <a:sym typeface="Young Serif"/>
              </a:rPr>
              <a:t>Why Audacity?</a:t>
            </a:r>
            <a:endParaRPr/>
          </a:p>
        </p:txBody>
      </p:sp>
      <p:sp>
        <p:nvSpPr>
          <p:cNvPr id="135" name="Google Shape;135;p22"/>
          <p:cNvSpPr txBox="1"/>
          <p:nvPr>
            <p:ph idx="1" type="body"/>
          </p:nvPr>
        </p:nvSpPr>
        <p:spPr>
          <a:xfrm>
            <a:off x="768900" y="1389600"/>
            <a:ext cx="4260300" cy="3179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Free</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Available for Mac, PC, and Linux</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Open source for more than a decade</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b="1" lang="en" sz="2200">
                <a:solidFill>
                  <a:srgbClr val="023B86"/>
                </a:solidFill>
                <a:latin typeface="Merriweather"/>
                <a:ea typeface="Merriweather"/>
                <a:cs typeface="Merriweather"/>
                <a:sym typeface="Merriweather"/>
              </a:rPr>
              <a:t>Does not automatically publish to the web</a:t>
            </a:r>
            <a:endParaRPr b="1"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 calcmode="lin" valueType="num">
                                      <p:cBhvr additive="base">
                                        <p:cTn dur="3000"/>
                                        <p:tgtEl>
                                          <p:spTgt spid="135">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35">
                                            <p:txEl>
                                              <p:pRg end="1" st="1"/>
                                            </p:txEl>
                                          </p:spTgt>
                                        </p:tgtEl>
                                        <p:attrNameLst>
                                          <p:attrName>style.visibility</p:attrName>
                                        </p:attrNameLst>
                                      </p:cBhvr>
                                      <p:to>
                                        <p:strVal val="visible"/>
                                      </p:to>
                                    </p:set>
                                    <p:anim calcmode="lin" valueType="num">
                                      <p:cBhvr additive="base">
                                        <p:cTn dur="3000"/>
                                        <p:tgtEl>
                                          <p:spTgt spid="135">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135">
                                            <p:txEl>
                                              <p:pRg end="2" st="2"/>
                                            </p:txEl>
                                          </p:spTgt>
                                        </p:tgtEl>
                                        <p:attrNameLst>
                                          <p:attrName>style.visibility</p:attrName>
                                        </p:attrNameLst>
                                      </p:cBhvr>
                                      <p:to>
                                        <p:strVal val="visible"/>
                                      </p:to>
                                    </p:set>
                                    <p:anim calcmode="lin" valueType="num">
                                      <p:cBhvr additive="base">
                                        <p:cTn dur="3000"/>
                                        <p:tgtEl>
                                          <p:spTgt spid="135">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135">
                                            <p:txEl>
                                              <p:pRg end="3" st="3"/>
                                            </p:txEl>
                                          </p:spTgt>
                                        </p:tgtEl>
                                        <p:attrNameLst>
                                          <p:attrName>style.visibility</p:attrName>
                                        </p:attrNameLst>
                                      </p:cBhvr>
                                      <p:to>
                                        <p:strVal val="visible"/>
                                      </p:to>
                                    </p:set>
                                    <p:anim calcmode="lin" valueType="num">
                                      <p:cBhvr additive="base">
                                        <p:cTn dur="3000"/>
                                        <p:tgtEl>
                                          <p:spTgt spid="135">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3"/>
          <p:cNvPicPr preferRelativeResize="0"/>
          <p:nvPr/>
        </p:nvPicPr>
        <p:blipFill>
          <a:blip r:embed="rId3">
            <a:alphaModFix/>
          </a:blip>
          <a:stretch>
            <a:fillRect/>
          </a:stretch>
        </p:blipFill>
        <p:spPr>
          <a:xfrm>
            <a:off x="0" y="29650"/>
            <a:ext cx="9144000" cy="5143500"/>
          </a:xfrm>
          <a:prstGeom prst="rect">
            <a:avLst/>
          </a:prstGeom>
          <a:noFill/>
          <a:ln>
            <a:noFill/>
          </a:ln>
        </p:spPr>
      </p:pic>
      <p:sp>
        <p:nvSpPr>
          <p:cNvPr id="141" name="Google Shape;14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23B86"/>
                </a:solidFill>
                <a:latin typeface="Young Serif"/>
                <a:ea typeface="Young Serif"/>
                <a:cs typeface="Young Serif"/>
                <a:sym typeface="Young Serif"/>
              </a:rPr>
              <a:t>What kind of program space do you need?</a:t>
            </a:r>
            <a:endParaRPr sz="2820">
              <a:solidFill>
                <a:srgbClr val="023B86"/>
              </a:solidFill>
              <a:latin typeface="Young Serif"/>
              <a:ea typeface="Young Serif"/>
              <a:cs typeface="Young Serif"/>
              <a:sym typeface="Young Serif"/>
            </a:endParaRPr>
          </a:p>
        </p:txBody>
      </p:sp>
      <p:pic>
        <p:nvPicPr>
          <p:cNvPr descr="elmo from sesame street standing in front of a wall (Provided by Tenor)" id="142" name="Google Shape;142;p23"/>
          <p:cNvPicPr preferRelativeResize="0"/>
          <p:nvPr/>
        </p:nvPicPr>
        <p:blipFill>
          <a:blip r:embed="rId4">
            <a:alphaModFix/>
          </a:blip>
          <a:stretch>
            <a:fillRect/>
          </a:stretch>
        </p:blipFill>
        <p:spPr>
          <a:xfrm>
            <a:off x="2792638" y="1100634"/>
            <a:ext cx="3558720" cy="2022000"/>
          </a:xfrm>
          <a:prstGeom prst="rect">
            <a:avLst/>
          </a:prstGeom>
          <a:noFill/>
          <a:ln>
            <a:noFill/>
          </a:ln>
        </p:spPr>
      </p:pic>
      <p:sp>
        <p:nvSpPr>
          <p:cNvPr id="143" name="Google Shape;143;p23"/>
          <p:cNvSpPr txBox="1"/>
          <p:nvPr>
            <p:ph idx="1" type="body"/>
          </p:nvPr>
        </p:nvSpPr>
        <p:spPr>
          <a:xfrm>
            <a:off x="311700" y="3261000"/>
            <a:ext cx="8520600" cy="1300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Ideally, a sound booth</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Since most of us don’t have that, a quiet room</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But! Don’t be afraid to use other spaces around the library </a:t>
            </a:r>
            <a:endParaRPr sz="2200">
              <a:solidFill>
                <a:srgbClr val="023B86"/>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9" name="Google Shape;14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23B86"/>
                </a:solidFill>
                <a:latin typeface="Young Serif"/>
                <a:ea typeface="Young Serif"/>
                <a:cs typeface="Young Serif"/>
                <a:sym typeface="Young Serif"/>
              </a:rPr>
              <a:t>What supplies do you need?</a:t>
            </a:r>
            <a:endParaRPr sz="2820">
              <a:solidFill>
                <a:srgbClr val="023B86"/>
              </a:solidFill>
              <a:latin typeface="Young Serif"/>
              <a:ea typeface="Young Serif"/>
              <a:cs typeface="Young Serif"/>
              <a:sym typeface="Young Serif"/>
            </a:endParaRPr>
          </a:p>
        </p:txBody>
      </p:sp>
      <p:sp>
        <p:nvSpPr>
          <p:cNvPr id="150" name="Google Shape;150;p24"/>
          <p:cNvSpPr txBox="1"/>
          <p:nvPr>
            <p:ph idx="1" type="body"/>
          </p:nvPr>
        </p:nvSpPr>
        <p:spPr>
          <a:xfrm>
            <a:off x="311700" y="1152475"/>
            <a:ext cx="8520600" cy="3620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All of your tech set up and tested</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A way to plan a recording</a:t>
            </a:r>
            <a:endParaRPr sz="2200">
              <a:solidFill>
                <a:srgbClr val="023B86"/>
              </a:solidFill>
              <a:latin typeface="Merriweather"/>
              <a:ea typeface="Merriweather"/>
              <a:cs typeface="Merriweather"/>
              <a:sym typeface="Merriweather"/>
            </a:endParaRPr>
          </a:p>
          <a:p>
            <a:pPr indent="-368300" lvl="1" marL="9144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Scratch paper or butcher paper</a:t>
            </a:r>
            <a:endParaRPr sz="2200">
              <a:solidFill>
                <a:srgbClr val="023B86"/>
              </a:solidFill>
              <a:latin typeface="Merriweather"/>
              <a:ea typeface="Merriweather"/>
              <a:cs typeface="Merriweather"/>
              <a:sym typeface="Merriweather"/>
            </a:endParaRPr>
          </a:p>
          <a:p>
            <a:pPr indent="-368300" lvl="1" marL="9144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White board</a:t>
            </a:r>
            <a:endParaRPr sz="2200">
              <a:solidFill>
                <a:srgbClr val="023B86"/>
              </a:solidFill>
              <a:latin typeface="Merriweather"/>
              <a:ea typeface="Merriweather"/>
              <a:cs typeface="Merriweather"/>
              <a:sym typeface="Merriweather"/>
            </a:endParaRPr>
          </a:p>
          <a:p>
            <a:pPr indent="-368300" lvl="1" marL="9144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Outline worksheet</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Inspiration or research materials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Something for kids to do while someone else records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Sound effect items</a:t>
            </a:r>
            <a:endParaRPr sz="2200">
              <a:solidFill>
                <a:srgbClr val="023B86"/>
              </a:solidFill>
              <a:latin typeface="Merriweather"/>
              <a:ea typeface="Merriweather"/>
              <a:cs typeface="Merriweather"/>
              <a:sym typeface="Merriweather"/>
            </a:endParaRPr>
          </a:p>
          <a:p>
            <a:pPr indent="-368300" lvl="1" marL="9144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Everything makes a sound</a:t>
            </a:r>
            <a:endParaRPr sz="2200">
              <a:solidFill>
                <a:srgbClr val="023B86"/>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5"/>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156" name="Google Shape;156;p25"/>
          <p:cNvSpPr txBox="1"/>
          <p:nvPr>
            <p:ph type="title"/>
          </p:nvPr>
        </p:nvSpPr>
        <p:spPr>
          <a:xfrm>
            <a:off x="768900" y="555600"/>
            <a:ext cx="4127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Quick sidebar…</a:t>
            </a:r>
            <a:endParaRPr/>
          </a:p>
        </p:txBody>
      </p:sp>
      <p:sp>
        <p:nvSpPr>
          <p:cNvPr id="157" name="Google Shape;157;p25"/>
          <p:cNvSpPr txBox="1"/>
          <p:nvPr>
            <p:ph idx="1" type="body"/>
          </p:nvPr>
        </p:nvSpPr>
        <p:spPr>
          <a:xfrm>
            <a:off x="768900" y="1389600"/>
            <a:ext cx="4260300" cy="3179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What’s the goal of a podcasting program? </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What can you actually do </a:t>
            </a:r>
            <a:r>
              <a:rPr lang="en" sz="2200">
                <a:solidFill>
                  <a:srgbClr val="023B86"/>
                </a:solidFill>
                <a:latin typeface="Merriweather"/>
                <a:ea typeface="Merriweather"/>
                <a:cs typeface="Merriweather"/>
                <a:sym typeface="Merriweather"/>
              </a:rPr>
              <a:t>in</a:t>
            </a:r>
            <a:r>
              <a:rPr lang="en" sz="2200">
                <a:solidFill>
                  <a:srgbClr val="023B86"/>
                </a:solidFill>
                <a:latin typeface="Merriweather"/>
                <a:ea typeface="Merriweather"/>
                <a:cs typeface="Merriweather"/>
                <a:sym typeface="Merriweather"/>
              </a:rPr>
              <a:t> 1-2 hours?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In what ways are kids willing to participate in a </a:t>
            </a:r>
            <a:r>
              <a:rPr lang="en" sz="2200">
                <a:solidFill>
                  <a:srgbClr val="023B86"/>
                </a:solidFill>
                <a:latin typeface="Merriweather"/>
                <a:ea typeface="Merriweather"/>
                <a:cs typeface="Merriweather"/>
                <a:sym typeface="Merriweather"/>
              </a:rPr>
              <a:t>podcasting</a:t>
            </a:r>
            <a:r>
              <a:rPr lang="en" sz="2200">
                <a:solidFill>
                  <a:srgbClr val="023B86"/>
                </a:solidFill>
                <a:latin typeface="Merriweather"/>
                <a:ea typeface="Merriweather"/>
                <a:cs typeface="Merriweather"/>
                <a:sym typeface="Merriweather"/>
              </a:rPr>
              <a:t> program? </a:t>
            </a:r>
            <a:endParaRPr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anim calcmode="lin" valueType="num">
                                      <p:cBhvr additive="base">
                                        <p:cTn dur="3000"/>
                                        <p:tgtEl>
                                          <p:spTgt spid="157">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57">
                                            <p:txEl>
                                              <p:pRg end="1" st="1"/>
                                            </p:txEl>
                                          </p:spTgt>
                                        </p:tgtEl>
                                        <p:attrNameLst>
                                          <p:attrName>style.visibility</p:attrName>
                                        </p:attrNameLst>
                                      </p:cBhvr>
                                      <p:to>
                                        <p:strVal val="visible"/>
                                      </p:to>
                                    </p:set>
                                    <p:anim calcmode="lin" valueType="num">
                                      <p:cBhvr additive="base">
                                        <p:cTn dur="3000"/>
                                        <p:tgtEl>
                                          <p:spTgt spid="157">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157">
                                            <p:txEl>
                                              <p:pRg end="2" st="2"/>
                                            </p:txEl>
                                          </p:spTgt>
                                        </p:tgtEl>
                                        <p:attrNameLst>
                                          <p:attrName>style.visibility</p:attrName>
                                        </p:attrNameLst>
                                      </p:cBhvr>
                                      <p:to>
                                        <p:strVal val="visible"/>
                                      </p:to>
                                    </p:set>
                                    <p:anim calcmode="lin" valueType="num">
                                      <p:cBhvr additive="base">
                                        <p:cTn dur="3000"/>
                                        <p:tgtEl>
                                          <p:spTgt spid="15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6"/>
          <p:cNvPicPr preferRelativeResize="0"/>
          <p:nvPr/>
        </p:nvPicPr>
        <p:blipFill rotWithShape="1">
          <a:blip r:embed="rId3">
            <a:alphaModFix/>
          </a:blip>
          <a:srcRect b="13956" l="0" r="0" t="29791"/>
          <a:stretch/>
        </p:blipFill>
        <p:spPr>
          <a:xfrm>
            <a:off x="-192700" y="-44475"/>
            <a:ext cx="9144001" cy="5143500"/>
          </a:xfrm>
          <a:prstGeom prst="rect">
            <a:avLst/>
          </a:prstGeom>
          <a:noFill/>
          <a:ln>
            <a:noFill/>
          </a:ln>
        </p:spPr>
      </p:pic>
      <p:sp>
        <p:nvSpPr>
          <p:cNvPr id="163" name="Google Shape;163;p26"/>
          <p:cNvSpPr txBox="1"/>
          <p:nvPr>
            <p:ph type="title"/>
          </p:nvPr>
        </p:nvSpPr>
        <p:spPr>
          <a:xfrm>
            <a:off x="768900" y="555600"/>
            <a:ext cx="36105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So where do you start?</a:t>
            </a:r>
            <a:endParaRPr/>
          </a:p>
        </p:txBody>
      </p:sp>
      <p:sp>
        <p:nvSpPr>
          <p:cNvPr id="164" name="Google Shape;164;p26"/>
          <p:cNvSpPr txBox="1"/>
          <p:nvPr>
            <p:ph idx="1" type="body"/>
          </p:nvPr>
        </p:nvSpPr>
        <p:spPr>
          <a:xfrm>
            <a:off x="768900" y="1389600"/>
            <a:ext cx="3492600" cy="317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200">
                <a:solidFill>
                  <a:srgbClr val="023B86"/>
                </a:solidFill>
                <a:latin typeface="Merriweather"/>
                <a:ea typeface="Merriweather"/>
                <a:cs typeface="Merriweather"/>
                <a:sym typeface="Merriweather"/>
              </a:rPr>
              <a:t>What do a group of whales listen to on a long journey?</a:t>
            </a:r>
            <a:endParaRPr sz="2200">
              <a:solidFill>
                <a:srgbClr val="023B86"/>
              </a:solidFill>
              <a:latin typeface="Merriweather"/>
              <a:ea typeface="Merriweather"/>
              <a:cs typeface="Merriweather"/>
              <a:sym typeface="Merriweather"/>
            </a:endParaRPr>
          </a:p>
          <a:p>
            <a:pPr indent="0" lvl="0" marL="0" rtl="0" algn="l">
              <a:spcBef>
                <a:spcPts val="1200"/>
              </a:spcBef>
              <a:spcAft>
                <a:spcPts val="0"/>
              </a:spcAft>
              <a:buNone/>
            </a:pPr>
            <a:r>
              <a:t/>
            </a:r>
            <a:endParaRPr sz="2200">
              <a:solidFill>
                <a:srgbClr val="023B86"/>
              </a:solidFill>
              <a:latin typeface="Merriweather"/>
              <a:ea typeface="Merriweather"/>
              <a:cs typeface="Merriweather"/>
              <a:sym typeface="Merriweather"/>
            </a:endParaRPr>
          </a:p>
          <a:p>
            <a:pPr indent="0" lvl="0" marL="0" rtl="0" algn="l">
              <a:spcBef>
                <a:spcPts val="1200"/>
              </a:spcBef>
              <a:spcAft>
                <a:spcPts val="0"/>
              </a:spcAft>
              <a:buNone/>
            </a:pPr>
            <a:r>
              <a:t/>
            </a:r>
            <a:endParaRPr sz="2200">
              <a:solidFill>
                <a:srgbClr val="023B86"/>
              </a:solidFill>
              <a:latin typeface="Merriweather"/>
              <a:ea typeface="Merriweather"/>
              <a:cs typeface="Merriweather"/>
              <a:sym typeface="Merriweather"/>
            </a:endParaRPr>
          </a:p>
          <a:p>
            <a:pPr indent="0" lvl="0" marL="0" rtl="0" algn="l">
              <a:spcBef>
                <a:spcPts val="1200"/>
              </a:spcBef>
              <a:spcAft>
                <a:spcPts val="0"/>
              </a:spcAft>
              <a:buNone/>
            </a:pPr>
            <a:r>
              <a:t/>
            </a:r>
            <a:endParaRPr sz="2200">
              <a:solidFill>
                <a:srgbClr val="023B86"/>
              </a:solidFill>
              <a:latin typeface="Merriweather"/>
              <a:ea typeface="Merriweather"/>
              <a:cs typeface="Merriweather"/>
              <a:sym typeface="Merriweather"/>
            </a:endParaRPr>
          </a:p>
          <a:p>
            <a:pPr indent="0" lvl="0" marL="0" rtl="0" algn="l">
              <a:spcBef>
                <a:spcPts val="1200"/>
              </a:spcBef>
              <a:spcAft>
                <a:spcPts val="1200"/>
              </a:spcAft>
              <a:buNone/>
            </a:pPr>
            <a:r>
              <a:rPr lang="en" sz="2200">
                <a:solidFill>
                  <a:srgbClr val="023B86"/>
                </a:solidFill>
                <a:latin typeface="Merriweather"/>
                <a:ea typeface="Merriweather"/>
                <a:cs typeface="Merriweather"/>
                <a:sym typeface="Merriweather"/>
              </a:rPr>
              <a:t>A POD-cast!</a:t>
            </a:r>
            <a:endParaRPr sz="2200">
              <a:solidFill>
                <a:srgbClr val="023B86"/>
              </a:solidFill>
              <a:latin typeface="Merriweather"/>
              <a:ea typeface="Merriweather"/>
              <a:cs typeface="Merriweather"/>
              <a:sym typeface="Merriweather"/>
            </a:endParaRPr>
          </a:p>
        </p:txBody>
      </p:sp>
      <p:pic>
        <p:nvPicPr>
          <p:cNvPr descr="a pink speech bubble with the words so like me telling dad jokes (Provided by Tenor)" id="165" name="Google Shape;165;p26"/>
          <p:cNvPicPr preferRelativeResize="0"/>
          <p:nvPr/>
        </p:nvPicPr>
        <p:blipFill>
          <a:blip r:embed="rId4">
            <a:alphaModFix/>
          </a:blip>
          <a:stretch>
            <a:fillRect/>
          </a:stretch>
        </p:blipFill>
        <p:spPr>
          <a:xfrm>
            <a:off x="4207850" y="155550"/>
            <a:ext cx="4743450" cy="4743450"/>
          </a:xfrm>
          <a:prstGeom prst="rect">
            <a:avLst/>
          </a:prstGeom>
          <a:noFill/>
          <a:ln>
            <a:noFill/>
          </a:ln>
        </p:spPr>
      </p:pic>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3000"/>
                                        <p:tgtEl>
                                          <p:spTgt spid="16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3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1" name="Google Shape;171;p27" title="Not-So-Funny Jokeshow_Clip.mp4">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8"/>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177" name="Google Shape;177;p28"/>
          <p:cNvSpPr txBox="1"/>
          <p:nvPr>
            <p:ph type="title"/>
          </p:nvPr>
        </p:nvSpPr>
        <p:spPr>
          <a:xfrm>
            <a:off x="768900" y="555600"/>
            <a:ext cx="41277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A Mostly Foolproof Plan for a Joke Show Podcast</a:t>
            </a:r>
            <a:endParaRPr/>
          </a:p>
        </p:txBody>
      </p:sp>
      <p:sp>
        <p:nvSpPr>
          <p:cNvPr id="178" name="Google Shape;178;p28"/>
          <p:cNvSpPr txBox="1"/>
          <p:nvPr>
            <p:ph idx="1" type="body"/>
          </p:nvPr>
        </p:nvSpPr>
        <p:spPr>
          <a:xfrm>
            <a:off x="768900" y="1389600"/>
            <a:ext cx="5464200" cy="3179400"/>
          </a:xfrm>
          <a:prstGeom prst="rect">
            <a:avLst/>
          </a:prstGeom>
        </p:spPr>
        <p:txBody>
          <a:bodyPr anchorCtr="0" anchor="t" bIns="91425" lIns="91425" spcFirstLastPara="1" rIns="91425" wrap="square" tIns="91425">
            <a:normAutofit lnSpcReduction="20000"/>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10 minutes: Introduce the idea of a podcast, and play an example</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20 minutes: Time to outline, plan, research, and </a:t>
            </a:r>
            <a:r>
              <a:rPr b="1" lang="en" sz="2200">
                <a:solidFill>
                  <a:srgbClr val="023B86"/>
                </a:solidFill>
                <a:latin typeface="Merriweather"/>
                <a:ea typeface="Merriweather"/>
                <a:cs typeface="Merriweather"/>
                <a:sym typeface="Merriweather"/>
              </a:rPr>
              <a:t>practice</a:t>
            </a:r>
            <a:endParaRPr b="1"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20 minutes: Record and play back</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10 minutes: choose intro and outro music </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After the program: Edit, export as MP3/MP4, and email to participants</a:t>
            </a:r>
            <a:endParaRPr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anim calcmode="lin" valueType="num">
                                      <p:cBhvr additive="base">
                                        <p:cTn dur="3000"/>
                                        <p:tgtEl>
                                          <p:spTgt spid="178">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78">
                                            <p:txEl>
                                              <p:pRg end="1" st="1"/>
                                            </p:txEl>
                                          </p:spTgt>
                                        </p:tgtEl>
                                        <p:attrNameLst>
                                          <p:attrName>style.visibility</p:attrName>
                                        </p:attrNameLst>
                                      </p:cBhvr>
                                      <p:to>
                                        <p:strVal val="visible"/>
                                      </p:to>
                                    </p:set>
                                    <p:anim calcmode="lin" valueType="num">
                                      <p:cBhvr additive="base">
                                        <p:cTn dur="3000"/>
                                        <p:tgtEl>
                                          <p:spTgt spid="178">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178">
                                            <p:txEl>
                                              <p:pRg end="2" st="2"/>
                                            </p:txEl>
                                          </p:spTgt>
                                        </p:tgtEl>
                                        <p:attrNameLst>
                                          <p:attrName>style.visibility</p:attrName>
                                        </p:attrNameLst>
                                      </p:cBhvr>
                                      <p:to>
                                        <p:strVal val="visible"/>
                                      </p:to>
                                    </p:set>
                                    <p:anim calcmode="lin" valueType="num">
                                      <p:cBhvr additive="base">
                                        <p:cTn dur="3000"/>
                                        <p:tgtEl>
                                          <p:spTgt spid="178">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178">
                                            <p:txEl>
                                              <p:pRg end="3" st="3"/>
                                            </p:txEl>
                                          </p:spTgt>
                                        </p:tgtEl>
                                        <p:attrNameLst>
                                          <p:attrName>style.visibility</p:attrName>
                                        </p:attrNameLst>
                                      </p:cBhvr>
                                      <p:to>
                                        <p:strVal val="visible"/>
                                      </p:to>
                                    </p:set>
                                    <p:anim calcmode="lin" valueType="num">
                                      <p:cBhvr additive="base">
                                        <p:cTn dur="3000"/>
                                        <p:tgtEl>
                                          <p:spTgt spid="178">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ntr" presetID="2" presetSubtype="8">
                                  <p:stCondLst>
                                    <p:cond delay="0"/>
                                  </p:stCondLst>
                                  <p:childTnLst>
                                    <p:set>
                                      <p:cBhvr>
                                        <p:cTn dur="1" fill="hold">
                                          <p:stCondLst>
                                            <p:cond delay="0"/>
                                          </p:stCondLst>
                                        </p:cTn>
                                        <p:tgtEl>
                                          <p:spTgt spid="178">
                                            <p:txEl>
                                              <p:pRg end="4" st="4"/>
                                            </p:txEl>
                                          </p:spTgt>
                                        </p:tgtEl>
                                        <p:attrNameLst>
                                          <p:attrName>style.visibility</p:attrName>
                                        </p:attrNameLst>
                                      </p:cBhvr>
                                      <p:to>
                                        <p:strVal val="visible"/>
                                      </p:to>
                                    </p:set>
                                    <p:anim calcmode="lin" valueType="num">
                                      <p:cBhvr additive="base">
                                        <p:cTn dur="3000"/>
                                        <p:tgtEl>
                                          <p:spTgt spid="178">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9"/>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184" name="Google Shape;184;p29"/>
          <p:cNvSpPr txBox="1"/>
          <p:nvPr>
            <p:ph type="title"/>
          </p:nvPr>
        </p:nvSpPr>
        <p:spPr>
          <a:xfrm>
            <a:off x="768900" y="555600"/>
            <a:ext cx="4127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Other Programs </a:t>
            </a:r>
            <a:endParaRPr/>
          </a:p>
        </p:txBody>
      </p:sp>
      <p:sp>
        <p:nvSpPr>
          <p:cNvPr id="185" name="Google Shape;185;p29"/>
          <p:cNvSpPr txBox="1"/>
          <p:nvPr>
            <p:ph idx="1" type="body"/>
          </p:nvPr>
        </p:nvSpPr>
        <p:spPr>
          <a:xfrm>
            <a:off x="768900" y="1389600"/>
            <a:ext cx="5464200" cy="3179400"/>
          </a:xfrm>
          <a:prstGeom prst="rect">
            <a:avLst/>
          </a:prstGeom>
        </p:spPr>
        <p:txBody>
          <a:bodyPr anchorCtr="0" anchor="t" bIns="91425" lIns="91425" spcFirstLastPara="1" rIns="91425" wrap="square" tIns="91425">
            <a:normAutofit lnSpcReduction="10000"/>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Mythical Creature Expert</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Sound Effects </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Interviews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Fairy Tale Retelling</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Prewritten Script</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Write a Script </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Sound Effects Storytelling</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Editing</a:t>
            </a:r>
            <a:endParaRPr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 calcmode="lin" valueType="num">
                                      <p:cBhvr additive="base">
                                        <p:cTn dur="3000"/>
                                        <p:tgtEl>
                                          <p:spTgt spid="185">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 calcmode="lin" valueType="num">
                                      <p:cBhvr additive="base">
                                        <p:cTn dur="3000"/>
                                        <p:tgtEl>
                                          <p:spTgt spid="185">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 calcmode="lin" valueType="num">
                                      <p:cBhvr additive="base">
                                        <p:cTn dur="3000"/>
                                        <p:tgtEl>
                                          <p:spTgt spid="185">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anim calcmode="lin" valueType="num">
                                      <p:cBhvr additive="base">
                                        <p:cTn dur="3000"/>
                                        <p:tgtEl>
                                          <p:spTgt spid="185">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ntr" presetID="2" presetSubtype="8">
                                  <p:stCondLst>
                                    <p:cond delay="0"/>
                                  </p:stCondLst>
                                  <p:childTnLst>
                                    <p:set>
                                      <p:cBhvr>
                                        <p:cTn dur="1" fill="hold">
                                          <p:stCondLst>
                                            <p:cond delay="0"/>
                                          </p:stCondLst>
                                        </p:cTn>
                                        <p:tgtEl>
                                          <p:spTgt spid="185">
                                            <p:txEl>
                                              <p:pRg end="4" st="4"/>
                                            </p:txEl>
                                          </p:spTgt>
                                        </p:tgtEl>
                                        <p:attrNameLst>
                                          <p:attrName>style.visibility</p:attrName>
                                        </p:attrNameLst>
                                      </p:cBhvr>
                                      <p:to>
                                        <p:strVal val="visible"/>
                                      </p:to>
                                    </p:set>
                                    <p:anim calcmode="lin" valueType="num">
                                      <p:cBhvr additive="base">
                                        <p:cTn dur="3000"/>
                                        <p:tgtEl>
                                          <p:spTgt spid="185">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0"/>
                            </p:stCondLst>
                            <p:childTnLst>
                              <p:par>
                                <p:cTn fill="hold" nodeType="afterEffect" presetClass="entr" presetID="2" presetSubtype="8">
                                  <p:stCondLst>
                                    <p:cond delay="0"/>
                                  </p:stCondLst>
                                  <p:childTnLst>
                                    <p:set>
                                      <p:cBhvr>
                                        <p:cTn dur="1" fill="hold">
                                          <p:stCondLst>
                                            <p:cond delay="0"/>
                                          </p:stCondLst>
                                        </p:cTn>
                                        <p:tgtEl>
                                          <p:spTgt spid="185">
                                            <p:txEl>
                                              <p:pRg end="5" st="5"/>
                                            </p:txEl>
                                          </p:spTgt>
                                        </p:tgtEl>
                                        <p:attrNameLst>
                                          <p:attrName>style.visibility</p:attrName>
                                        </p:attrNameLst>
                                      </p:cBhvr>
                                      <p:to>
                                        <p:strVal val="visible"/>
                                      </p:to>
                                    </p:set>
                                    <p:anim calcmode="lin" valueType="num">
                                      <p:cBhvr additive="base">
                                        <p:cTn dur="3000"/>
                                        <p:tgtEl>
                                          <p:spTgt spid="185">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8000"/>
                            </p:stCondLst>
                            <p:childTnLst>
                              <p:par>
                                <p:cTn fill="hold" nodeType="afterEffect" presetClass="entr" presetID="2" presetSubtype="8">
                                  <p:stCondLst>
                                    <p:cond delay="0"/>
                                  </p:stCondLst>
                                  <p:childTnLst>
                                    <p:set>
                                      <p:cBhvr>
                                        <p:cTn dur="1" fill="hold">
                                          <p:stCondLst>
                                            <p:cond delay="0"/>
                                          </p:stCondLst>
                                        </p:cTn>
                                        <p:tgtEl>
                                          <p:spTgt spid="185">
                                            <p:txEl>
                                              <p:pRg end="6" st="6"/>
                                            </p:txEl>
                                          </p:spTgt>
                                        </p:tgtEl>
                                        <p:attrNameLst>
                                          <p:attrName>style.visibility</p:attrName>
                                        </p:attrNameLst>
                                      </p:cBhvr>
                                      <p:to>
                                        <p:strVal val="visible"/>
                                      </p:to>
                                    </p:set>
                                    <p:anim calcmode="lin" valueType="num">
                                      <p:cBhvr additive="base">
                                        <p:cTn dur="3000"/>
                                        <p:tgtEl>
                                          <p:spTgt spid="185">
                                            <p:txEl>
                                              <p:pRg end="6" st="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1000"/>
                            </p:stCondLst>
                            <p:childTnLst>
                              <p:par>
                                <p:cTn fill="hold" nodeType="afterEffect" presetClass="entr" presetID="2" presetSubtype="8">
                                  <p:stCondLst>
                                    <p:cond delay="0"/>
                                  </p:stCondLst>
                                  <p:childTnLst>
                                    <p:set>
                                      <p:cBhvr>
                                        <p:cTn dur="1" fill="hold">
                                          <p:stCondLst>
                                            <p:cond delay="0"/>
                                          </p:stCondLst>
                                        </p:cTn>
                                        <p:tgtEl>
                                          <p:spTgt spid="185">
                                            <p:txEl>
                                              <p:pRg end="7" st="7"/>
                                            </p:txEl>
                                          </p:spTgt>
                                        </p:tgtEl>
                                        <p:attrNameLst>
                                          <p:attrName>style.visibility</p:attrName>
                                        </p:attrNameLst>
                                      </p:cBhvr>
                                      <p:to>
                                        <p:strVal val="visible"/>
                                      </p:to>
                                    </p:set>
                                    <p:anim calcmode="lin" valueType="num">
                                      <p:cBhvr additive="base">
                                        <p:cTn dur="3000"/>
                                        <p:tgtEl>
                                          <p:spTgt spid="185">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0"/>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191" name="Google Shape;191;p30"/>
          <p:cNvSpPr txBox="1"/>
          <p:nvPr>
            <p:ph type="title"/>
          </p:nvPr>
        </p:nvSpPr>
        <p:spPr>
          <a:xfrm>
            <a:off x="768900" y="555600"/>
            <a:ext cx="4127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Basic Structure</a:t>
            </a:r>
            <a:endParaRPr/>
          </a:p>
        </p:txBody>
      </p:sp>
      <p:sp>
        <p:nvSpPr>
          <p:cNvPr id="192" name="Google Shape;192;p30"/>
          <p:cNvSpPr txBox="1"/>
          <p:nvPr>
            <p:ph idx="1" type="body"/>
          </p:nvPr>
        </p:nvSpPr>
        <p:spPr>
          <a:xfrm>
            <a:off x="768900" y="1389600"/>
            <a:ext cx="5464200" cy="3179400"/>
          </a:xfrm>
          <a:prstGeom prst="rect">
            <a:avLst/>
          </a:prstGeom>
        </p:spPr>
        <p:txBody>
          <a:bodyPr anchorCtr="0" anchor="t" bIns="91425" lIns="91425" spcFirstLastPara="1" rIns="91425" wrap="square" tIns="91425">
            <a:normAutofit fontScale="85000" lnSpcReduction="20000"/>
          </a:bodyPr>
          <a:lstStyle/>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Introduce podcasting</a:t>
            </a:r>
            <a:endParaRPr sz="2200">
              <a:solidFill>
                <a:srgbClr val="023B86"/>
              </a:solidFill>
              <a:latin typeface="Merriweather"/>
              <a:ea typeface="Merriweather"/>
              <a:cs typeface="Merriweather"/>
              <a:sym typeface="Merriweather"/>
            </a:endParaRPr>
          </a:p>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Play a related example</a:t>
            </a:r>
            <a:endParaRPr sz="2200">
              <a:solidFill>
                <a:srgbClr val="023B86"/>
              </a:solidFill>
              <a:latin typeface="Merriweather"/>
              <a:ea typeface="Merriweather"/>
              <a:cs typeface="Merriweather"/>
              <a:sym typeface="Merriweather"/>
            </a:endParaRPr>
          </a:p>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Have podcasters create a structure for their podcast</a:t>
            </a:r>
            <a:endParaRPr sz="2200">
              <a:solidFill>
                <a:srgbClr val="023B86"/>
              </a:solidFill>
              <a:latin typeface="Merriweather"/>
              <a:ea typeface="Merriweather"/>
              <a:cs typeface="Merriweather"/>
              <a:sym typeface="Merriweather"/>
            </a:endParaRPr>
          </a:p>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Provide materials for research and practice</a:t>
            </a:r>
            <a:endParaRPr sz="2200">
              <a:solidFill>
                <a:srgbClr val="023B86"/>
              </a:solidFill>
              <a:latin typeface="Merriweather"/>
              <a:ea typeface="Merriweather"/>
              <a:cs typeface="Merriweather"/>
              <a:sym typeface="Merriweather"/>
            </a:endParaRPr>
          </a:p>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Record</a:t>
            </a:r>
            <a:endParaRPr sz="2200">
              <a:solidFill>
                <a:srgbClr val="023B86"/>
              </a:solidFill>
              <a:latin typeface="Merriweather"/>
              <a:ea typeface="Merriweather"/>
              <a:cs typeface="Merriweather"/>
              <a:sym typeface="Merriweather"/>
            </a:endParaRPr>
          </a:p>
          <a:p>
            <a:pPr indent="-347344" lvl="1" marL="9144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Send extra podcasters out with iPad</a:t>
            </a:r>
            <a:endParaRPr sz="2200">
              <a:solidFill>
                <a:srgbClr val="023B86"/>
              </a:solidFill>
              <a:latin typeface="Merriweather"/>
              <a:ea typeface="Merriweather"/>
              <a:cs typeface="Merriweather"/>
              <a:sym typeface="Merriweather"/>
            </a:endParaRPr>
          </a:p>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Play back recording</a:t>
            </a:r>
            <a:endParaRPr sz="2200">
              <a:solidFill>
                <a:srgbClr val="023B86"/>
              </a:solidFill>
              <a:latin typeface="Merriweather"/>
              <a:ea typeface="Merriweather"/>
              <a:cs typeface="Merriweather"/>
              <a:sym typeface="Merriweather"/>
            </a:endParaRPr>
          </a:p>
          <a:p>
            <a:pPr indent="-347345" lvl="0" marL="457200" rtl="0" algn="l">
              <a:spcBef>
                <a:spcPts val="0"/>
              </a:spcBef>
              <a:spcAft>
                <a:spcPts val="0"/>
              </a:spcAft>
              <a:buClr>
                <a:srgbClr val="023B86"/>
              </a:buClr>
              <a:buSzPct val="100000"/>
              <a:buFont typeface="Merriweather"/>
              <a:buChar char="●"/>
            </a:pPr>
            <a:r>
              <a:rPr lang="en" sz="2200">
                <a:solidFill>
                  <a:srgbClr val="023B86"/>
                </a:solidFill>
                <a:latin typeface="Merriweather"/>
                <a:ea typeface="Merriweather"/>
                <a:cs typeface="Merriweather"/>
                <a:sym typeface="Merriweather"/>
              </a:rPr>
              <a:t>Play a selection of sound effects or music to be added in editing</a:t>
            </a:r>
            <a:endParaRPr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anim calcmode="lin" valueType="num">
                                      <p:cBhvr additive="base">
                                        <p:cTn dur="3000"/>
                                        <p:tgtEl>
                                          <p:spTgt spid="192">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anim calcmode="lin" valueType="num">
                                      <p:cBhvr additive="base">
                                        <p:cTn dur="3000"/>
                                        <p:tgtEl>
                                          <p:spTgt spid="192">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anim calcmode="lin" valueType="num">
                                      <p:cBhvr additive="base">
                                        <p:cTn dur="3000"/>
                                        <p:tgtEl>
                                          <p:spTgt spid="192">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anim calcmode="lin" valueType="num">
                                      <p:cBhvr additive="base">
                                        <p:cTn dur="3000"/>
                                        <p:tgtEl>
                                          <p:spTgt spid="192">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ntr" presetID="2" presetSubtype="8">
                                  <p:stCondLst>
                                    <p:cond delay="0"/>
                                  </p:stCondLst>
                                  <p:childTnLst>
                                    <p:set>
                                      <p:cBhvr>
                                        <p:cTn dur="1" fill="hold">
                                          <p:stCondLst>
                                            <p:cond delay="0"/>
                                          </p:stCondLst>
                                        </p:cTn>
                                        <p:tgtEl>
                                          <p:spTgt spid="192">
                                            <p:txEl>
                                              <p:pRg end="4" st="4"/>
                                            </p:txEl>
                                          </p:spTgt>
                                        </p:tgtEl>
                                        <p:attrNameLst>
                                          <p:attrName>style.visibility</p:attrName>
                                        </p:attrNameLst>
                                      </p:cBhvr>
                                      <p:to>
                                        <p:strVal val="visible"/>
                                      </p:to>
                                    </p:set>
                                    <p:anim calcmode="lin" valueType="num">
                                      <p:cBhvr additive="base">
                                        <p:cTn dur="3000"/>
                                        <p:tgtEl>
                                          <p:spTgt spid="192">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0"/>
                            </p:stCondLst>
                            <p:childTnLst>
                              <p:par>
                                <p:cTn fill="hold" nodeType="afterEffect" presetClass="entr" presetID="2" presetSubtype="8">
                                  <p:stCondLst>
                                    <p:cond delay="0"/>
                                  </p:stCondLst>
                                  <p:childTnLst>
                                    <p:set>
                                      <p:cBhvr>
                                        <p:cTn dur="1" fill="hold">
                                          <p:stCondLst>
                                            <p:cond delay="0"/>
                                          </p:stCondLst>
                                        </p:cTn>
                                        <p:tgtEl>
                                          <p:spTgt spid="192">
                                            <p:txEl>
                                              <p:pRg end="5" st="5"/>
                                            </p:txEl>
                                          </p:spTgt>
                                        </p:tgtEl>
                                        <p:attrNameLst>
                                          <p:attrName>style.visibility</p:attrName>
                                        </p:attrNameLst>
                                      </p:cBhvr>
                                      <p:to>
                                        <p:strVal val="visible"/>
                                      </p:to>
                                    </p:set>
                                    <p:anim calcmode="lin" valueType="num">
                                      <p:cBhvr additive="base">
                                        <p:cTn dur="3000"/>
                                        <p:tgtEl>
                                          <p:spTgt spid="192">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8000"/>
                            </p:stCondLst>
                            <p:childTnLst>
                              <p:par>
                                <p:cTn fill="hold" nodeType="afterEffect" presetClass="entr" presetID="2" presetSubtype="8">
                                  <p:stCondLst>
                                    <p:cond delay="0"/>
                                  </p:stCondLst>
                                  <p:childTnLst>
                                    <p:set>
                                      <p:cBhvr>
                                        <p:cTn dur="1" fill="hold">
                                          <p:stCondLst>
                                            <p:cond delay="0"/>
                                          </p:stCondLst>
                                        </p:cTn>
                                        <p:tgtEl>
                                          <p:spTgt spid="192">
                                            <p:txEl>
                                              <p:pRg end="6" st="6"/>
                                            </p:txEl>
                                          </p:spTgt>
                                        </p:tgtEl>
                                        <p:attrNameLst>
                                          <p:attrName>style.visibility</p:attrName>
                                        </p:attrNameLst>
                                      </p:cBhvr>
                                      <p:to>
                                        <p:strVal val="visible"/>
                                      </p:to>
                                    </p:set>
                                    <p:anim calcmode="lin" valueType="num">
                                      <p:cBhvr additive="base">
                                        <p:cTn dur="3000"/>
                                        <p:tgtEl>
                                          <p:spTgt spid="192">
                                            <p:txEl>
                                              <p:pRg end="6" st="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1000"/>
                            </p:stCondLst>
                            <p:childTnLst>
                              <p:par>
                                <p:cTn fill="hold" nodeType="afterEffect" presetClass="entr" presetID="2" presetSubtype="8">
                                  <p:stCondLst>
                                    <p:cond delay="0"/>
                                  </p:stCondLst>
                                  <p:childTnLst>
                                    <p:set>
                                      <p:cBhvr>
                                        <p:cTn dur="1" fill="hold">
                                          <p:stCondLst>
                                            <p:cond delay="0"/>
                                          </p:stCondLst>
                                        </p:cTn>
                                        <p:tgtEl>
                                          <p:spTgt spid="192">
                                            <p:txEl>
                                              <p:pRg end="7" st="7"/>
                                            </p:txEl>
                                          </p:spTgt>
                                        </p:tgtEl>
                                        <p:attrNameLst>
                                          <p:attrName>style.visibility</p:attrName>
                                        </p:attrNameLst>
                                      </p:cBhvr>
                                      <p:to>
                                        <p:strVal val="visible"/>
                                      </p:to>
                                    </p:set>
                                    <p:anim calcmode="lin" valueType="num">
                                      <p:cBhvr additive="base">
                                        <p:cTn dur="3000"/>
                                        <p:tgtEl>
                                          <p:spTgt spid="192">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1"/>
          <p:cNvPicPr preferRelativeResize="0"/>
          <p:nvPr/>
        </p:nvPicPr>
        <p:blipFill rotWithShape="1">
          <a:blip r:embed="rId3">
            <a:alphaModFix/>
          </a:blip>
          <a:srcRect b="13956" l="0" r="0" t="29791"/>
          <a:stretch/>
        </p:blipFill>
        <p:spPr>
          <a:xfrm>
            <a:off x="-29650" y="-37075"/>
            <a:ext cx="9144001" cy="5143500"/>
          </a:xfrm>
          <a:prstGeom prst="rect">
            <a:avLst/>
          </a:prstGeom>
          <a:noFill/>
          <a:ln>
            <a:noFill/>
          </a:ln>
        </p:spPr>
      </p:pic>
      <p:sp>
        <p:nvSpPr>
          <p:cNvPr id="198" name="Google Shape;198;p31"/>
          <p:cNvSpPr txBox="1"/>
          <p:nvPr>
            <p:ph type="title"/>
          </p:nvPr>
        </p:nvSpPr>
        <p:spPr>
          <a:xfrm>
            <a:off x="768900" y="555600"/>
            <a:ext cx="4127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Music &amp; Sounds</a:t>
            </a:r>
            <a:endParaRPr/>
          </a:p>
        </p:txBody>
      </p:sp>
      <p:sp>
        <p:nvSpPr>
          <p:cNvPr id="199" name="Google Shape;199;p31"/>
          <p:cNvSpPr txBox="1"/>
          <p:nvPr>
            <p:ph idx="1" type="body"/>
          </p:nvPr>
        </p:nvSpPr>
        <p:spPr>
          <a:xfrm>
            <a:off x="768900" y="1389600"/>
            <a:ext cx="3803100" cy="167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Library of Congress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Some editing softwares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Free Music Archive</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Freesound</a:t>
            </a:r>
            <a:endParaRPr sz="2200">
              <a:solidFill>
                <a:srgbClr val="023B86"/>
              </a:solidFill>
              <a:latin typeface="Merriweather"/>
              <a:ea typeface="Merriweather"/>
              <a:cs typeface="Merriweather"/>
              <a:sym typeface="Merriweather"/>
            </a:endParaRPr>
          </a:p>
        </p:txBody>
      </p:sp>
      <p:pic>
        <p:nvPicPr>
          <p:cNvPr id="200" name="Google Shape;200;p31"/>
          <p:cNvPicPr preferRelativeResize="0"/>
          <p:nvPr/>
        </p:nvPicPr>
        <p:blipFill>
          <a:blip r:embed="rId4">
            <a:alphaModFix/>
          </a:blip>
          <a:stretch>
            <a:fillRect/>
          </a:stretch>
        </p:blipFill>
        <p:spPr>
          <a:xfrm>
            <a:off x="4840849" y="125988"/>
            <a:ext cx="4055925" cy="4891524"/>
          </a:xfrm>
          <a:prstGeom prst="rect">
            <a:avLst/>
          </a:prstGeom>
          <a:noFill/>
          <a:ln>
            <a:noFill/>
          </a:ln>
        </p:spPr>
      </p:pic>
      <p:pic>
        <p:nvPicPr>
          <p:cNvPr id="201" name="Google Shape;201;p31" title="citizen-dj-sequence-2025-4-8-1457_20.mp3">
            <a:hlinkClick r:id="rId5"/>
          </p:cNvPr>
          <p:cNvPicPr preferRelativeResize="0"/>
          <p:nvPr/>
        </p:nvPicPr>
        <p:blipFill>
          <a:blip r:embed="rId6">
            <a:alphaModFix/>
          </a:blip>
          <a:stretch>
            <a:fillRect/>
          </a:stretch>
        </p:blipFill>
        <p:spPr>
          <a:xfrm>
            <a:off x="4383650" y="786750"/>
            <a:ext cx="457200" cy="457200"/>
          </a:xfrm>
          <a:prstGeom prst="rect">
            <a:avLst/>
          </a:prstGeom>
          <a:noFill/>
          <a:ln>
            <a:noFill/>
          </a:ln>
        </p:spPr>
      </p:pic>
      <p:pic>
        <p:nvPicPr>
          <p:cNvPr id="202" name="Google Shape;202;p31"/>
          <p:cNvPicPr preferRelativeResize="0"/>
          <p:nvPr/>
        </p:nvPicPr>
        <p:blipFill rotWithShape="1">
          <a:blip r:embed="rId7">
            <a:alphaModFix/>
          </a:blip>
          <a:srcRect b="0" l="3781" r="0" t="0"/>
          <a:stretch/>
        </p:blipFill>
        <p:spPr>
          <a:xfrm>
            <a:off x="1241500" y="3238775"/>
            <a:ext cx="2916276" cy="1728526"/>
          </a:xfrm>
          <a:prstGeom prst="rect">
            <a:avLst/>
          </a:prstGeom>
          <a:noFill/>
          <a:ln>
            <a:noFill/>
          </a:ln>
        </p:spPr>
      </p:pic>
      <p:pic>
        <p:nvPicPr>
          <p:cNvPr id="203" name="Google Shape;203;p31" title="cat purr.mp3">
            <a:hlinkClick r:id="rId8"/>
          </p:cNvPr>
          <p:cNvPicPr preferRelativeResize="0"/>
          <p:nvPr/>
        </p:nvPicPr>
        <p:blipFill>
          <a:blip r:embed="rId6">
            <a:alphaModFix/>
          </a:blip>
          <a:stretch>
            <a:fillRect/>
          </a:stretch>
        </p:blipFill>
        <p:spPr>
          <a:xfrm>
            <a:off x="768900" y="3874438"/>
            <a:ext cx="457200" cy="457200"/>
          </a:xfrm>
          <a:prstGeom prst="rect">
            <a:avLst/>
          </a:prstGeom>
          <a:noFill/>
          <a:ln>
            <a:noFill/>
          </a:ln>
        </p:spPr>
      </p:pic>
    </p:spTree>
  </p:cSld>
  <p:clrMapOvr>
    <a:masterClrMapping/>
  </p:clrMapOvr>
  <mc:AlternateContent>
    <mc:Choice Requires="p14">
      <p:transition spd="slow" p14:dur="1500">
        <p14:gallery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2" name="Google Shape;62;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3" name="Google Shape;63;p14" title="Podcasting With Kids Title.mp4">
            <a:hlinkClick r:id="rId3"/>
          </p:cNvPr>
          <p:cNvPicPr preferRelativeResize="0"/>
          <p:nvPr/>
        </p:nvPicPr>
        <p:blipFill>
          <a:blip r:embed="rId4">
            <a:alphaModFix/>
          </a:blip>
          <a:stretch>
            <a:fillRect/>
          </a:stretch>
        </p:blipFill>
        <p:spPr>
          <a:xfrm>
            <a:off x="0" y="-85725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2"/>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209" name="Google Shape;209;p32"/>
          <p:cNvSpPr txBox="1"/>
          <p:nvPr>
            <p:ph type="title"/>
          </p:nvPr>
        </p:nvSpPr>
        <p:spPr>
          <a:xfrm>
            <a:off x="768900" y="555600"/>
            <a:ext cx="57903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Sound Effects You Can Create </a:t>
            </a:r>
            <a:endParaRPr/>
          </a:p>
        </p:txBody>
      </p:sp>
      <p:sp>
        <p:nvSpPr>
          <p:cNvPr id="210" name="Google Shape;210;p32"/>
          <p:cNvSpPr txBox="1"/>
          <p:nvPr>
            <p:ph idx="1" type="body"/>
          </p:nvPr>
        </p:nvSpPr>
        <p:spPr>
          <a:xfrm>
            <a:off x="768900" y="1389600"/>
            <a:ext cx="5464200" cy="3179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Hoofbeats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Shoes on floor</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Typing Sounds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Clothes swishing</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Paper of all kinds</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Violin bow against metal</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Wings</a:t>
            </a:r>
            <a:endParaRPr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10">
                                            <p:txEl>
                                              <p:pRg end="0" st="0"/>
                                            </p:txEl>
                                          </p:spTgt>
                                        </p:tgtEl>
                                        <p:attrNameLst>
                                          <p:attrName>style.visibility</p:attrName>
                                        </p:attrNameLst>
                                      </p:cBhvr>
                                      <p:to>
                                        <p:strVal val="visible"/>
                                      </p:to>
                                    </p:set>
                                    <p:anim calcmode="lin" valueType="num">
                                      <p:cBhvr additive="base">
                                        <p:cTn dur="3000"/>
                                        <p:tgtEl>
                                          <p:spTgt spid="210">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210">
                                            <p:txEl>
                                              <p:pRg end="1" st="1"/>
                                            </p:txEl>
                                          </p:spTgt>
                                        </p:tgtEl>
                                        <p:attrNameLst>
                                          <p:attrName>style.visibility</p:attrName>
                                        </p:attrNameLst>
                                      </p:cBhvr>
                                      <p:to>
                                        <p:strVal val="visible"/>
                                      </p:to>
                                    </p:set>
                                    <p:anim calcmode="lin" valueType="num">
                                      <p:cBhvr additive="base">
                                        <p:cTn dur="3000"/>
                                        <p:tgtEl>
                                          <p:spTgt spid="210">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210">
                                            <p:txEl>
                                              <p:pRg end="2" st="2"/>
                                            </p:txEl>
                                          </p:spTgt>
                                        </p:tgtEl>
                                        <p:attrNameLst>
                                          <p:attrName>style.visibility</p:attrName>
                                        </p:attrNameLst>
                                      </p:cBhvr>
                                      <p:to>
                                        <p:strVal val="visible"/>
                                      </p:to>
                                    </p:set>
                                    <p:anim calcmode="lin" valueType="num">
                                      <p:cBhvr additive="base">
                                        <p:cTn dur="3000"/>
                                        <p:tgtEl>
                                          <p:spTgt spid="210">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210">
                                            <p:txEl>
                                              <p:pRg end="3" st="3"/>
                                            </p:txEl>
                                          </p:spTgt>
                                        </p:tgtEl>
                                        <p:attrNameLst>
                                          <p:attrName>style.visibility</p:attrName>
                                        </p:attrNameLst>
                                      </p:cBhvr>
                                      <p:to>
                                        <p:strVal val="visible"/>
                                      </p:to>
                                    </p:set>
                                    <p:anim calcmode="lin" valueType="num">
                                      <p:cBhvr additive="base">
                                        <p:cTn dur="3000"/>
                                        <p:tgtEl>
                                          <p:spTgt spid="210">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ntr" presetID="2" presetSubtype="8">
                                  <p:stCondLst>
                                    <p:cond delay="0"/>
                                  </p:stCondLst>
                                  <p:childTnLst>
                                    <p:set>
                                      <p:cBhvr>
                                        <p:cTn dur="1" fill="hold">
                                          <p:stCondLst>
                                            <p:cond delay="0"/>
                                          </p:stCondLst>
                                        </p:cTn>
                                        <p:tgtEl>
                                          <p:spTgt spid="210">
                                            <p:txEl>
                                              <p:pRg end="4" st="4"/>
                                            </p:txEl>
                                          </p:spTgt>
                                        </p:tgtEl>
                                        <p:attrNameLst>
                                          <p:attrName>style.visibility</p:attrName>
                                        </p:attrNameLst>
                                      </p:cBhvr>
                                      <p:to>
                                        <p:strVal val="visible"/>
                                      </p:to>
                                    </p:set>
                                    <p:anim calcmode="lin" valueType="num">
                                      <p:cBhvr additive="base">
                                        <p:cTn dur="3000"/>
                                        <p:tgtEl>
                                          <p:spTgt spid="210">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0"/>
                            </p:stCondLst>
                            <p:childTnLst>
                              <p:par>
                                <p:cTn fill="hold" nodeType="afterEffect" presetClass="entr" presetID="2" presetSubtype="8">
                                  <p:stCondLst>
                                    <p:cond delay="0"/>
                                  </p:stCondLst>
                                  <p:childTnLst>
                                    <p:set>
                                      <p:cBhvr>
                                        <p:cTn dur="1" fill="hold">
                                          <p:stCondLst>
                                            <p:cond delay="0"/>
                                          </p:stCondLst>
                                        </p:cTn>
                                        <p:tgtEl>
                                          <p:spTgt spid="210">
                                            <p:txEl>
                                              <p:pRg end="5" st="5"/>
                                            </p:txEl>
                                          </p:spTgt>
                                        </p:tgtEl>
                                        <p:attrNameLst>
                                          <p:attrName>style.visibility</p:attrName>
                                        </p:attrNameLst>
                                      </p:cBhvr>
                                      <p:to>
                                        <p:strVal val="visible"/>
                                      </p:to>
                                    </p:set>
                                    <p:anim calcmode="lin" valueType="num">
                                      <p:cBhvr additive="base">
                                        <p:cTn dur="3000"/>
                                        <p:tgtEl>
                                          <p:spTgt spid="210">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8000"/>
                            </p:stCondLst>
                            <p:childTnLst>
                              <p:par>
                                <p:cTn fill="hold" nodeType="afterEffect" presetClass="entr" presetID="2" presetSubtype="8">
                                  <p:stCondLst>
                                    <p:cond delay="0"/>
                                  </p:stCondLst>
                                  <p:childTnLst>
                                    <p:set>
                                      <p:cBhvr>
                                        <p:cTn dur="1" fill="hold">
                                          <p:stCondLst>
                                            <p:cond delay="0"/>
                                          </p:stCondLst>
                                        </p:cTn>
                                        <p:tgtEl>
                                          <p:spTgt spid="210">
                                            <p:txEl>
                                              <p:pRg end="6" st="6"/>
                                            </p:txEl>
                                          </p:spTgt>
                                        </p:tgtEl>
                                        <p:attrNameLst>
                                          <p:attrName>style.visibility</p:attrName>
                                        </p:attrNameLst>
                                      </p:cBhvr>
                                      <p:to>
                                        <p:strVal val="visible"/>
                                      </p:to>
                                    </p:set>
                                    <p:anim calcmode="lin" valueType="num">
                                      <p:cBhvr additive="base">
                                        <p:cTn dur="3000"/>
                                        <p:tgtEl>
                                          <p:spTgt spid="210">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3"/>
          <p:cNvPicPr preferRelativeResize="0"/>
          <p:nvPr/>
        </p:nvPicPr>
        <p:blipFill>
          <a:blip r:embed="rId3">
            <a:alphaModFix/>
          </a:blip>
          <a:stretch>
            <a:fillRect/>
          </a:stretch>
        </p:blipFill>
        <p:spPr>
          <a:xfrm>
            <a:off x="0" y="0"/>
            <a:ext cx="9144000" cy="5143500"/>
          </a:xfrm>
          <a:prstGeom prst="rect">
            <a:avLst/>
          </a:prstGeom>
          <a:noFill/>
          <a:ln>
            <a:noFill/>
          </a:ln>
        </p:spPr>
      </p:pic>
      <p:pic>
        <p:nvPicPr>
          <p:cNvPr descr="Ever wondered how they make the sound effects we hear in video games? Meet Joanna Fang, foley artist for PlayStation Studios and master at creating sounds for movies and video games like God of War: Ragnarok. We step inside Sony's foley studio to see Joanna at work, turning plungers into running horses and manicotti into broken bones.  &#10; &#10;Director: Charlie Jordan   &#10;Director of Photography: Will Pupa &#10;Editor: Matt Colby &#10;Expert: Joanna Fang &#10; &#10;Creative Producer: Wendi Jonassen &#10;Line Producer: Joseph Buscemi  &#10;Associate Producer: Brandon White &#10;Production Manager: Eric Martinez    &#10;Production Coordinator: Fernando Davila  &#10;Casting Producer: Nick Sawyer  &#10; &#10;Camera Operator: Darren Kawasaki &#10;Audio: Warren Wolfe &#10;Production Assistant: Jon Brun &#10; &#10;Post Production Supervisor: Alexa Deutsch  &#10;Post Production Coordinator: Ian Bryant   &#10;Supervising Editor: Doug Larsen &#10;Assistant Editor: Andy Morell &#10; &#10;Special Thanks: John Bowen&#10;&#10;Still haven’t subscribed to WIRED on YouTube? ►► http://wrd.cm/15fP7B7  &#10;Listen to the Get WIRED podcast  ►► https://link.chtbl.com/wired-ytc-desc &#10;Want more WIRED? Get the magazine ►► https://subscribe.wired.com/subscribe/splits/wired/WIR_YouTube?source=EDT_WIR_YouTube_0_Video_Description_ZZ &#10; &#10;Follow WIRED: &#10; &#10;Instagram ►►https://instagram.com/wired &#10;Twitter ►►http://www.twitter.com/wired &#10;Facebook ►►https://www.facebook.com/wired &#10; &#10;Get more incredible stories on science and tech with our daily newsletter: https://wrd.cm/DailyYT &#10; &#10;Also, check out the free WIRED channel on Roku, Apple TV, Amazon Fire TV, and Android TV.  &#10; &#10;ABOUT WIRED &#10;WIRED is where tomorrow is realized. Through thought-provoking stories and videos, WIRED explores the future of business, innovation, and culture." id="216" name="Google Shape;216;p33" title="How This Woman Creates God of War’s Sound Effects | Obsessed | WIRED">
            <a:hlinkClick r:id="rId4"/>
          </p:cNvPr>
          <p:cNvPicPr preferRelativeResize="0"/>
          <p:nvPr/>
        </p:nvPicPr>
        <p:blipFill>
          <a:blip r:embed="rId5">
            <a:alphaModFix/>
          </a:blip>
          <a:stretch>
            <a:fillRect/>
          </a:stretch>
        </p:blipFill>
        <p:spPr>
          <a:xfrm>
            <a:off x="39542" y="22238"/>
            <a:ext cx="9064921" cy="509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4"/>
          <p:cNvPicPr preferRelativeResize="0"/>
          <p:nvPr/>
        </p:nvPicPr>
        <p:blipFill>
          <a:blip r:embed="rId3">
            <a:alphaModFix/>
          </a:blip>
          <a:stretch>
            <a:fillRect/>
          </a:stretch>
        </p:blipFill>
        <p:spPr>
          <a:xfrm>
            <a:off x="0" y="0"/>
            <a:ext cx="9144000" cy="5143500"/>
          </a:xfrm>
          <a:prstGeom prst="rect">
            <a:avLst/>
          </a:prstGeom>
          <a:noFill/>
          <a:ln>
            <a:noFill/>
          </a:ln>
        </p:spPr>
      </p:pic>
      <p:pic>
        <p:nvPicPr>
          <p:cNvPr descr="Are you ready for some Mega Wow? Join your host Katie Nguyen and her special guest Alba, as they teach us how to make your own fun sound effects that you hear in movies! Who knew you could make so many sounds with a slinky?" id="222" name="Google Shape;222;p34" title="Mega Wow | Make Your Own Silly Movie Sound Effects! | PBS KIDS">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5"/>
          <p:cNvPicPr preferRelativeResize="0"/>
          <p:nvPr/>
        </p:nvPicPr>
        <p:blipFill rotWithShape="1">
          <a:blip r:embed="rId3">
            <a:alphaModFix/>
          </a:blip>
          <a:srcRect b="13956" l="0" r="0" t="29791"/>
          <a:stretch/>
        </p:blipFill>
        <p:spPr>
          <a:xfrm>
            <a:off x="0" y="0"/>
            <a:ext cx="9144001" cy="5143500"/>
          </a:xfrm>
          <a:prstGeom prst="rect">
            <a:avLst/>
          </a:prstGeom>
          <a:noFill/>
          <a:ln>
            <a:noFill/>
          </a:ln>
        </p:spPr>
      </p:pic>
      <p:sp>
        <p:nvSpPr>
          <p:cNvPr id="228" name="Google Shape;228;p35"/>
          <p:cNvSpPr txBox="1"/>
          <p:nvPr>
            <p:ph type="title"/>
          </p:nvPr>
        </p:nvSpPr>
        <p:spPr>
          <a:xfrm>
            <a:off x="768900" y="555600"/>
            <a:ext cx="4127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Other Tips &amp; Tricks</a:t>
            </a:r>
            <a:endParaRPr/>
          </a:p>
        </p:txBody>
      </p:sp>
      <p:sp>
        <p:nvSpPr>
          <p:cNvPr id="229" name="Google Shape;229;p35"/>
          <p:cNvSpPr txBox="1"/>
          <p:nvPr>
            <p:ph idx="1" type="body"/>
          </p:nvPr>
        </p:nvSpPr>
        <p:spPr>
          <a:xfrm>
            <a:off x="768900" y="1389600"/>
            <a:ext cx="5464200" cy="3179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Be prepared to complete editing after the program</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Always save your original recording</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Pick one focus for any particular program</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Don’t put off editing after the program </a:t>
            </a:r>
            <a:endParaRPr sz="2200">
              <a:solidFill>
                <a:srgbClr val="023B86"/>
              </a:solidFill>
              <a:latin typeface="Merriweather"/>
              <a:ea typeface="Merriweather"/>
              <a:cs typeface="Merriweather"/>
              <a:sym typeface="Merriweather"/>
            </a:endParaRPr>
          </a:p>
        </p:txBody>
      </p:sp>
    </p:spTree>
  </p:cSld>
  <p:clrMapOvr>
    <a:masterClrMapping/>
  </p:clrMapOvr>
  <mc:AlternateContent>
    <mc:Choice Requires="p14">
      <p:transition spd="slow" p14:dur="15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anim calcmode="lin" valueType="num">
                                      <p:cBhvr additive="base">
                                        <p:cTn dur="3000"/>
                                        <p:tgtEl>
                                          <p:spTgt spid="229">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anim calcmode="lin" valueType="num">
                                      <p:cBhvr additive="base">
                                        <p:cTn dur="3000"/>
                                        <p:tgtEl>
                                          <p:spTgt spid="229">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229">
                                            <p:txEl>
                                              <p:pRg end="2" st="2"/>
                                            </p:txEl>
                                          </p:spTgt>
                                        </p:tgtEl>
                                        <p:attrNameLst>
                                          <p:attrName>style.visibility</p:attrName>
                                        </p:attrNameLst>
                                      </p:cBhvr>
                                      <p:to>
                                        <p:strVal val="visible"/>
                                      </p:to>
                                    </p:set>
                                    <p:anim calcmode="lin" valueType="num">
                                      <p:cBhvr additive="base">
                                        <p:cTn dur="3000"/>
                                        <p:tgtEl>
                                          <p:spTgt spid="229">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229">
                                            <p:txEl>
                                              <p:pRg end="3" st="3"/>
                                            </p:txEl>
                                          </p:spTgt>
                                        </p:tgtEl>
                                        <p:attrNameLst>
                                          <p:attrName>style.visibility</p:attrName>
                                        </p:attrNameLst>
                                      </p:cBhvr>
                                      <p:to>
                                        <p:strVal val="visible"/>
                                      </p:to>
                                    </p:set>
                                    <p:anim calcmode="lin" valueType="num">
                                      <p:cBhvr additive="base">
                                        <p:cTn dur="3000"/>
                                        <p:tgtEl>
                                          <p:spTgt spid="229">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5" name="Google Shape;235;p36"/>
          <p:cNvSpPr txBox="1"/>
          <p:nvPr>
            <p:ph type="title"/>
          </p:nvPr>
        </p:nvSpPr>
        <p:spPr>
          <a:xfrm>
            <a:off x="487250" y="414775"/>
            <a:ext cx="4574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20">
                <a:solidFill>
                  <a:srgbClr val="023B86"/>
                </a:solidFill>
                <a:latin typeface="Young Serif"/>
                <a:ea typeface="Young Serif"/>
                <a:cs typeface="Young Serif"/>
                <a:sym typeface="Young Serif"/>
              </a:rPr>
              <a:t>Helpful Handouts, etc.</a:t>
            </a:r>
            <a:endParaRPr/>
          </a:p>
        </p:txBody>
      </p:sp>
      <p:pic>
        <p:nvPicPr>
          <p:cNvPr id="236" name="Google Shape;236;p36"/>
          <p:cNvPicPr preferRelativeResize="0"/>
          <p:nvPr/>
        </p:nvPicPr>
        <p:blipFill>
          <a:blip r:embed="rId4">
            <a:alphaModFix/>
          </a:blip>
          <a:stretch>
            <a:fillRect/>
          </a:stretch>
        </p:blipFill>
        <p:spPr>
          <a:xfrm rot="-182129">
            <a:off x="673025" y="1351057"/>
            <a:ext cx="4137714" cy="2043125"/>
          </a:xfrm>
          <a:prstGeom prst="rect">
            <a:avLst/>
          </a:prstGeom>
          <a:noFill/>
          <a:ln cap="flat" cmpd="sng" w="9525">
            <a:solidFill>
              <a:schemeClr val="dk2"/>
            </a:solidFill>
            <a:prstDash val="solid"/>
            <a:round/>
            <a:headEnd len="sm" w="sm" type="none"/>
            <a:tailEnd len="sm" w="sm" type="none"/>
          </a:ln>
        </p:spPr>
      </p:pic>
      <p:pic>
        <p:nvPicPr>
          <p:cNvPr id="237" name="Google Shape;237;p36"/>
          <p:cNvPicPr preferRelativeResize="0"/>
          <p:nvPr/>
        </p:nvPicPr>
        <p:blipFill>
          <a:blip r:embed="rId5">
            <a:alphaModFix/>
          </a:blip>
          <a:stretch>
            <a:fillRect/>
          </a:stretch>
        </p:blipFill>
        <p:spPr>
          <a:xfrm rot="-210547">
            <a:off x="6407079" y="340011"/>
            <a:ext cx="2435342" cy="2981229"/>
          </a:xfrm>
          <a:prstGeom prst="rect">
            <a:avLst/>
          </a:prstGeom>
          <a:noFill/>
          <a:ln cap="flat" cmpd="sng" w="9525">
            <a:solidFill>
              <a:schemeClr val="dk2"/>
            </a:solidFill>
            <a:prstDash val="solid"/>
            <a:round/>
            <a:headEnd len="sm" w="sm" type="none"/>
            <a:tailEnd len="sm" w="sm" type="none"/>
          </a:ln>
        </p:spPr>
      </p:pic>
      <p:pic>
        <p:nvPicPr>
          <p:cNvPr id="238" name="Google Shape;238;p36"/>
          <p:cNvPicPr preferRelativeResize="0"/>
          <p:nvPr/>
        </p:nvPicPr>
        <p:blipFill>
          <a:blip r:embed="rId6">
            <a:alphaModFix/>
          </a:blip>
          <a:stretch>
            <a:fillRect/>
          </a:stretch>
        </p:blipFill>
        <p:spPr>
          <a:xfrm rot="208206">
            <a:off x="4784857" y="1944826"/>
            <a:ext cx="2430159" cy="2991568"/>
          </a:xfrm>
          <a:prstGeom prst="rect">
            <a:avLst/>
          </a:prstGeom>
          <a:noFill/>
          <a:ln cap="flat" cmpd="sng" w="9525">
            <a:solidFill>
              <a:schemeClr val="dk2"/>
            </a:solidFill>
            <a:prstDash val="solid"/>
            <a:round/>
            <a:headEnd len="sm" w="sm" type="none"/>
            <a:tailEnd len="sm" w="sm" type="none"/>
          </a:ln>
        </p:spPr>
      </p:pic>
      <p:sp>
        <p:nvSpPr>
          <p:cNvPr id="239" name="Google Shape;239;p36"/>
          <p:cNvSpPr/>
          <p:nvPr/>
        </p:nvSpPr>
        <p:spPr>
          <a:xfrm rot="314159">
            <a:off x="232861" y="3764220"/>
            <a:ext cx="4194703" cy="936312"/>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NPR Teaching Guide</a:t>
            </a:r>
            <a:endParaRPr/>
          </a:p>
          <a:p>
            <a:pPr indent="0" lvl="0" marL="0" rtl="0" algn="ctr">
              <a:spcBef>
                <a:spcPts val="0"/>
              </a:spcBef>
              <a:spcAft>
                <a:spcPts val="0"/>
              </a:spcAft>
              <a:buNone/>
            </a:pPr>
            <a:r>
              <a:rPr lang="en" sz="1200"/>
              <a:t>For programmers who have more time with podcasters</a:t>
            </a:r>
            <a:endParaRPr sz="1200"/>
          </a:p>
          <a:p>
            <a:pPr indent="0" lvl="0" marL="0" rtl="0" algn="ctr">
              <a:spcBef>
                <a:spcPts val="0"/>
              </a:spcBef>
              <a:spcAft>
                <a:spcPts val="0"/>
              </a:spcAft>
              <a:buNone/>
            </a:pPr>
            <a:r>
              <a:rPr lang="en" sz="900" u="sng">
                <a:solidFill>
                  <a:schemeClr val="hlink"/>
                </a:solidFill>
                <a:hlinkClick r:id="rId7"/>
              </a:rPr>
              <a:t>https://www.npr.org/2018/11/15/662116901/teaching-podcasting-a-curriculum-guide-for-educators</a:t>
            </a:r>
            <a:r>
              <a:rPr lang="en" sz="900"/>
              <a:t> </a:t>
            </a:r>
            <a:endParaRPr sz="900"/>
          </a:p>
        </p:txBody>
      </p:sp>
    </p:spTree>
  </p:cSld>
  <p:clrMapOvr>
    <a:masterClrMapping/>
  </p:clrMapOvr>
  <mc:AlternateContent>
    <mc:Choice Requires="p14">
      <p:transition spd="slow" p14:dur="1500">
        <p14:gallery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7"/>
          <p:cNvPicPr preferRelativeResize="0"/>
          <p:nvPr/>
        </p:nvPicPr>
        <p:blipFill>
          <a:blip r:embed="rId3">
            <a:alphaModFix/>
          </a:blip>
          <a:stretch>
            <a:fillRect/>
          </a:stretch>
        </p:blipFill>
        <p:spPr>
          <a:xfrm>
            <a:off x="13" y="0"/>
            <a:ext cx="9143981"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9" name="Google Shape;69;p15"/>
          <p:cNvSpPr/>
          <p:nvPr/>
        </p:nvSpPr>
        <p:spPr>
          <a:xfrm>
            <a:off x="4906038" y="2355100"/>
            <a:ext cx="2216100" cy="2171700"/>
          </a:xfrm>
          <a:prstGeom prst="rect">
            <a:avLst/>
          </a:prstGeom>
          <a:solidFill>
            <a:srgbClr val="023B8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5"/>
          <p:cNvSpPr/>
          <p:nvPr/>
        </p:nvSpPr>
        <p:spPr>
          <a:xfrm>
            <a:off x="6587263" y="616675"/>
            <a:ext cx="2216100" cy="2171700"/>
          </a:xfrm>
          <a:prstGeom prst="rect">
            <a:avLst/>
          </a:prstGeom>
          <a:solidFill>
            <a:srgbClr val="023B8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 name="Google Shape;71;p15"/>
          <p:cNvPicPr preferRelativeResize="0"/>
          <p:nvPr/>
        </p:nvPicPr>
        <p:blipFill>
          <a:blip r:embed="rId4">
            <a:alphaModFix/>
          </a:blip>
          <a:stretch>
            <a:fillRect/>
          </a:stretch>
        </p:blipFill>
        <p:spPr>
          <a:xfrm>
            <a:off x="5505825" y="1222875"/>
            <a:ext cx="2697750" cy="2697750"/>
          </a:xfrm>
          <a:prstGeom prst="rect">
            <a:avLst/>
          </a:prstGeom>
          <a:noFill/>
          <a:ln>
            <a:noFill/>
          </a:ln>
        </p:spPr>
      </p:pic>
      <p:sp>
        <p:nvSpPr>
          <p:cNvPr id="72" name="Google Shape;72;p15"/>
          <p:cNvSpPr txBox="1"/>
          <p:nvPr>
            <p:ph type="title"/>
          </p:nvPr>
        </p:nvSpPr>
        <p:spPr>
          <a:xfrm>
            <a:off x="311700" y="445025"/>
            <a:ext cx="42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23B86"/>
                </a:solidFill>
                <a:latin typeface="Young Serif"/>
                <a:ea typeface="Young Serif"/>
                <a:cs typeface="Young Serif"/>
                <a:sym typeface="Young Serif"/>
              </a:rPr>
              <a:t>About me!</a:t>
            </a:r>
            <a:r>
              <a:rPr lang="en" sz="2820">
                <a:solidFill>
                  <a:srgbClr val="023B86"/>
                </a:solidFill>
                <a:latin typeface="Young Serif"/>
                <a:ea typeface="Young Serif"/>
                <a:cs typeface="Young Serif"/>
                <a:sym typeface="Young Serif"/>
              </a:rPr>
              <a:t> </a:t>
            </a:r>
            <a:endParaRPr sz="2820">
              <a:solidFill>
                <a:srgbClr val="023B86"/>
              </a:solidFill>
              <a:latin typeface="Young Serif"/>
              <a:ea typeface="Young Serif"/>
              <a:cs typeface="Young Serif"/>
              <a:sym typeface="Young Serif"/>
            </a:endParaRPr>
          </a:p>
        </p:txBody>
      </p:sp>
      <p:sp>
        <p:nvSpPr>
          <p:cNvPr id="73" name="Google Shape;73;p15"/>
          <p:cNvSpPr txBox="1"/>
          <p:nvPr>
            <p:ph idx="1" type="body"/>
          </p:nvPr>
        </p:nvSpPr>
        <p:spPr>
          <a:xfrm>
            <a:off x="311700" y="1152475"/>
            <a:ext cx="41499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I am the Youth Services Librarian at Saline District Library</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I first used recording technology in 7th grade</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Background is in music, radio, and history </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My podcasting programs are usually for ages 8-12</a:t>
            </a:r>
            <a:endParaRPr sz="2200">
              <a:solidFill>
                <a:srgbClr val="023B86"/>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9" name="Google Shape;79;p16"/>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0" y="-81525"/>
            <a:ext cx="9144000" cy="5143500"/>
          </a:xfrm>
          <a:prstGeom prst="rect">
            <a:avLst/>
          </a:prstGeom>
          <a:noFill/>
          <a:ln>
            <a:noFill/>
          </a:ln>
        </p:spPr>
      </p:pic>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23B86"/>
                </a:solidFill>
                <a:latin typeface="Young Serif"/>
                <a:ea typeface="Young Serif"/>
                <a:cs typeface="Young Serif"/>
                <a:sym typeface="Young Serif"/>
              </a:rPr>
              <a:t>First, an example. </a:t>
            </a:r>
            <a:endParaRPr sz="2820">
              <a:solidFill>
                <a:srgbClr val="023B86"/>
              </a:solidFill>
              <a:latin typeface="Young Serif"/>
              <a:ea typeface="Young Serif"/>
              <a:cs typeface="Young Serif"/>
              <a:sym typeface="Young Serif"/>
            </a:endParaRPr>
          </a:p>
        </p:txBody>
      </p:sp>
      <p:sp>
        <p:nvSpPr>
          <p:cNvPr id="86" name="Google Shape;86;p17"/>
          <p:cNvSpPr txBox="1"/>
          <p:nvPr>
            <p:ph idx="1" type="body"/>
          </p:nvPr>
        </p:nvSpPr>
        <p:spPr>
          <a:xfrm>
            <a:off x="311700" y="1152475"/>
            <a:ext cx="3846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23B86"/>
                </a:solidFill>
                <a:latin typeface="Merriweather"/>
                <a:ea typeface="Merriweather"/>
                <a:cs typeface="Merriweather"/>
                <a:sym typeface="Merriweather"/>
              </a:rPr>
              <a:t>We are about to hear a short clip from a podcast created by two young podcasters.  </a:t>
            </a:r>
            <a:endParaRPr sz="2200">
              <a:solidFill>
                <a:srgbClr val="023B86"/>
              </a:solidFill>
              <a:latin typeface="Merriweather"/>
              <a:ea typeface="Merriweather"/>
              <a:cs typeface="Merriweather"/>
              <a:sym typeface="Merriweather"/>
            </a:endParaRPr>
          </a:p>
          <a:p>
            <a:pPr indent="0" lvl="0" marL="0" rtl="0" algn="l">
              <a:spcBef>
                <a:spcPts val="1200"/>
              </a:spcBef>
              <a:spcAft>
                <a:spcPts val="1200"/>
              </a:spcAft>
              <a:buNone/>
            </a:pPr>
            <a:r>
              <a:rPr lang="en" sz="2200">
                <a:solidFill>
                  <a:srgbClr val="023B86"/>
                </a:solidFill>
                <a:latin typeface="Merriweather"/>
                <a:ea typeface="Merriweather"/>
                <a:cs typeface="Merriweather"/>
                <a:sym typeface="Merriweather"/>
              </a:rPr>
              <a:t>I controlled the recording and editing, but the rest was all a response to this prompt. </a:t>
            </a:r>
            <a:endParaRPr sz="2200">
              <a:solidFill>
                <a:srgbClr val="023B86"/>
              </a:solidFill>
              <a:latin typeface="Merriweather"/>
              <a:ea typeface="Merriweather"/>
              <a:cs typeface="Merriweather"/>
              <a:sym typeface="Merriweather"/>
            </a:endParaRPr>
          </a:p>
        </p:txBody>
      </p:sp>
      <p:pic>
        <p:nvPicPr>
          <p:cNvPr id="87" name="Google Shape;87;p17"/>
          <p:cNvPicPr preferRelativeResize="0"/>
          <p:nvPr/>
        </p:nvPicPr>
        <p:blipFill>
          <a:blip r:embed="rId4">
            <a:alphaModFix/>
          </a:blip>
          <a:stretch>
            <a:fillRect/>
          </a:stretch>
        </p:blipFill>
        <p:spPr>
          <a:xfrm rot="-182131">
            <a:off x="4036655" y="1194669"/>
            <a:ext cx="4819687" cy="237988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3" name="Google Shape;93;p18"/>
          <p:cNvPicPr preferRelativeResize="0"/>
          <p:nvPr/>
        </p:nvPicPr>
        <p:blipFill>
          <a:blip r:embed="rId4">
            <a:alphaModFix/>
          </a:blip>
          <a:stretch>
            <a:fillRect/>
          </a:stretch>
        </p:blipFill>
        <p:spPr>
          <a:xfrm>
            <a:off x="560881" y="0"/>
            <a:ext cx="8022239" cy="5143500"/>
          </a:xfrm>
          <a:prstGeom prst="rect">
            <a:avLst/>
          </a:prstGeom>
          <a:noFill/>
          <a:ln>
            <a:noFill/>
          </a:ln>
        </p:spPr>
      </p:pic>
      <p:pic>
        <p:nvPicPr>
          <p:cNvPr id="94" name="Google Shape;94;p18" title="Clip_The First and Strangest Extraterrestrial Lifeform.wav">
            <a:hlinkClick r:id="rId5"/>
          </p:cNvPr>
          <p:cNvPicPr preferRelativeResize="0"/>
          <p:nvPr/>
        </p:nvPicPr>
        <p:blipFill>
          <a:blip r:embed="rId6">
            <a:alphaModFix/>
          </a:blip>
          <a:stretch>
            <a:fillRect/>
          </a:stretch>
        </p:blipFill>
        <p:spPr>
          <a:xfrm>
            <a:off x="0" y="221675"/>
            <a:ext cx="457200" cy="4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0" name="Google Shape;10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2520">
                <a:solidFill>
                  <a:srgbClr val="023B86"/>
                </a:solidFill>
                <a:latin typeface="Young Serif"/>
                <a:ea typeface="Young Serif"/>
                <a:cs typeface="Young Serif"/>
                <a:sym typeface="Young Serif"/>
              </a:rPr>
              <a:t>The First And Strangest Extraterrestrial Lifeform</a:t>
            </a:r>
            <a:endParaRPr i="1" sz="2420">
              <a:solidFill>
                <a:srgbClr val="023B86"/>
              </a:solidFill>
              <a:latin typeface="Young Serif"/>
              <a:ea typeface="Young Serif"/>
              <a:cs typeface="Young Serif"/>
              <a:sym typeface="Young Serif"/>
            </a:endParaRPr>
          </a:p>
        </p:txBody>
      </p:sp>
      <p:sp>
        <p:nvSpPr>
          <p:cNvPr id="101" name="Google Shape;101;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200">
                <a:solidFill>
                  <a:srgbClr val="023B86"/>
                </a:solidFill>
                <a:latin typeface="Merriweather"/>
                <a:ea typeface="Merriweather"/>
                <a:cs typeface="Merriweather"/>
                <a:sym typeface="Merriweather"/>
              </a:rPr>
              <a:t>Our podcasters:</a:t>
            </a:r>
            <a:endParaRPr sz="2200">
              <a:solidFill>
                <a:srgbClr val="023B86"/>
              </a:solidFill>
              <a:latin typeface="Merriweather"/>
              <a:ea typeface="Merriweather"/>
              <a:cs typeface="Merriweather"/>
              <a:sym typeface="Merriweather"/>
            </a:endParaRPr>
          </a:p>
          <a:p>
            <a:pPr indent="-368300" lvl="0" marL="457200" rtl="0" algn="l">
              <a:spcBef>
                <a:spcPts val="120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Created an imaginary </a:t>
            </a:r>
            <a:r>
              <a:rPr lang="en" sz="2200">
                <a:solidFill>
                  <a:srgbClr val="023B86"/>
                </a:solidFill>
                <a:latin typeface="Merriweather"/>
                <a:ea typeface="Merriweather"/>
                <a:cs typeface="Merriweather"/>
                <a:sym typeface="Merriweather"/>
              </a:rPr>
              <a:t>creature</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Wrote an outline or a script</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Came up with interview questions for each other</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Recorded an interview</a:t>
            </a:r>
            <a:endParaRPr sz="2200">
              <a:solidFill>
                <a:srgbClr val="023B86"/>
              </a:solidFill>
              <a:latin typeface="Merriweather"/>
              <a:ea typeface="Merriweather"/>
              <a:cs typeface="Merriweather"/>
              <a:sym typeface="Merriweather"/>
            </a:endParaRPr>
          </a:p>
          <a:p>
            <a:pPr indent="-368300" lvl="0" marL="457200" rtl="0" algn="l">
              <a:spcBef>
                <a:spcPts val="0"/>
              </a:spcBef>
              <a:spcAft>
                <a:spcPts val="0"/>
              </a:spcAft>
              <a:buClr>
                <a:srgbClr val="023B86"/>
              </a:buClr>
              <a:buSzPts val="2200"/>
              <a:buFont typeface="Merriweather"/>
              <a:buChar char="●"/>
            </a:pPr>
            <a:r>
              <a:rPr lang="en" sz="2200">
                <a:solidFill>
                  <a:srgbClr val="023B86"/>
                </a:solidFill>
                <a:latin typeface="Merriweather"/>
                <a:ea typeface="Merriweather"/>
                <a:cs typeface="Merriweather"/>
                <a:sym typeface="Merriweather"/>
              </a:rPr>
              <a:t>Choose music from a short list of available tunes for intro and outro music</a:t>
            </a:r>
            <a:endParaRPr sz="2200">
              <a:solidFill>
                <a:srgbClr val="023B86"/>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7" name="Google Shape;107;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23B86"/>
                </a:solidFill>
                <a:latin typeface="Young Serif"/>
                <a:ea typeface="Young Serif"/>
                <a:cs typeface="Young Serif"/>
                <a:sym typeface="Young Serif"/>
              </a:rPr>
              <a:t>What tech equipment do you need?</a:t>
            </a:r>
            <a:endParaRPr sz="2820">
              <a:solidFill>
                <a:srgbClr val="023B86"/>
              </a:solidFill>
              <a:latin typeface="Young Serif"/>
              <a:ea typeface="Young Serif"/>
              <a:cs typeface="Young Serif"/>
              <a:sym typeface="Young Serif"/>
            </a:endParaRPr>
          </a:p>
        </p:txBody>
      </p:sp>
      <p:pic>
        <p:nvPicPr>
          <p:cNvPr id="108" name="Google Shape;108;p20"/>
          <p:cNvPicPr preferRelativeResize="0"/>
          <p:nvPr/>
        </p:nvPicPr>
        <p:blipFill rotWithShape="1">
          <a:blip r:embed="rId4">
            <a:alphaModFix/>
          </a:blip>
          <a:srcRect b="0" l="6060" r="7851" t="0"/>
          <a:stretch/>
        </p:blipFill>
        <p:spPr>
          <a:xfrm>
            <a:off x="331450" y="2571750"/>
            <a:ext cx="3735958" cy="2507775"/>
          </a:xfrm>
          <a:prstGeom prst="rect">
            <a:avLst/>
          </a:prstGeom>
          <a:noFill/>
          <a:ln>
            <a:noFill/>
          </a:ln>
        </p:spPr>
      </p:pic>
      <p:pic>
        <p:nvPicPr>
          <p:cNvPr id="109" name="Google Shape;109;p20"/>
          <p:cNvPicPr preferRelativeResize="0"/>
          <p:nvPr/>
        </p:nvPicPr>
        <p:blipFill rotWithShape="1">
          <a:blip r:embed="rId5">
            <a:alphaModFix/>
          </a:blip>
          <a:srcRect b="0" l="20714" r="15013" t="0"/>
          <a:stretch/>
        </p:blipFill>
        <p:spPr>
          <a:xfrm>
            <a:off x="476250" y="1126100"/>
            <a:ext cx="1276392" cy="1445651"/>
          </a:xfrm>
          <a:prstGeom prst="rect">
            <a:avLst/>
          </a:prstGeom>
          <a:noFill/>
          <a:ln>
            <a:noFill/>
          </a:ln>
        </p:spPr>
      </p:pic>
      <p:pic>
        <p:nvPicPr>
          <p:cNvPr id="110" name="Google Shape;110;p20"/>
          <p:cNvPicPr preferRelativeResize="0"/>
          <p:nvPr/>
        </p:nvPicPr>
        <p:blipFill>
          <a:blip r:embed="rId6">
            <a:alphaModFix/>
          </a:blip>
          <a:stretch>
            <a:fillRect/>
          </a:stretch>
        </p:blipFill>
        <p:spPr>
          <a:xfrm>
            <a:off x="6566563" y="120225"/>
            <a:ext cx="2371725" cy="3619500"/>
          </a:xfrm>
          <a:prstGeom prst="rect">
            <a:avLst/>
          </a:prstGeom>
          <a:noFill/>
          <a:ln>
            <a:noFill/>
          </a:ln>
        </p:spPr>
      </p:pic>
      <p:pic>
        <p:nvPicPr>
          <p:cNvPr id="111" name="Google Shape;111;p20"/>
          <p:cNvPicPr preferRelativeResize="0"/>
          <p:nvPr/>
        </p:nvPicPr>
        <p:blipFill rotWithShape="1">
          <a:blip r:embed="rId7">
            <a:alphaModFix/>
          </a:blip>
          <a:srcRect b="10283" l="25286" r="24897" t="7385"/>
          <a:stretch/>
        </p:blipFill>
        <p:spPr>
          <a:xfrm>
            <a:off x="5416075" y="1878725"/>
            <a:ext cx="1276400" cy="3105375"/>
          </a:xfrm>
          <a:prstGeom prst="rect">
            <a:avLst/>
          </a:prstGeom>
          <a:noFill/>
          <a:ln>
            <a:noFill/>
          </a:ln>
        </p:spPr>
      </p:pic>
      <p:pic>
        <p:nvPicPr>
          <p:cNvPr id="112" name="Google Shape;112;p20"/>
          <p:cNvPicPr preferRelativeResize="0"/>
          <p:nvPr/>
        </p:nvPicPr>
        <p:blipFill>
          <a:blip r:embed="rId8">
            <a:alphaModFix/>
          </a:blip>
          <a:stretch>
            <a:fillRect/>
          </a:stretch>
        </p:blipFill>
        <p:spPr>
          <a:xfrm>
            <a:off x="2293548" y="1218648"/>
            <a:ext cx="2311575" cy="1260550"/>
          </a:xfrm>
          <a:prstGeom prst="rect">
            <a:avLst/>
          </a:prstGeom>
          <a:noFill/>
          <a:ln>
            <a:noFill/>
          </a:ln>
        </p:spPr>
      </p:pic>
      <p:sp>
        <p:nvSpPr>
          <p:cNvPr id="113" name="Google Shape;113;p20"/>
          <p:cNvSpPr txBox="1"/>
          <p:nvPr/>
        </p:nvSpPr>
        <p:spPr>
          <a:xfrm>
            <a:off x="6944475" y="2527275"/>
            <a:ext cx="526200" cy="3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114" name="Google Shape;114;p20"/>
          <p:cNvPicPr preferRelativeResize="0"/>
          <p:nvPr/>
        </p:nvPicPr>
        <p:blipFill>
          <a:blip r:embed="rId9">
            <a:alphaModFix/>
          </a:blip>
          <a:stretch>
            <a:fillRect/>
          </a:stretch>
        </p:blipFill>
        <p:spPr>
          <a:xfrm>
            <a:off x="6944475" y="3739718"/>
            <a:ext cx="2024975" cy="1335725"/>
          </a:xfrm>
          <a:prstGeom prst="rect">
            <a:avLst/>
          </a:prstGeom>
          <a:noFill/>
          <a:ln>
            <a:noFill/>
          </a:ln>
        </p:spPr>
      </p:pic>
      <p:pic>
        <p:nvPicPr>
          <p:cNvPr id="115" name="Google Shape;115;p20"/>
          <p:cNvPicPr preferRelativeResize="0"/>
          <p:nvPr/>
        </p:nvPicPr>
        <p:blipFill>
          <a:blip r:embed="rId10">
            <a:alphaModFix/>
          </a:blip>
          <a:stretch>
            <a:fillRect/>
          </a:stretch>
        </p:blipFill>
        <p:spPr>
          <a:xfrm>
            <a:off x="3956994" y="2616194"/>
            <a:ext cx="1391950" cy="195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29650" y="0"/>
            <a:ext cx="9144000" cy="5143500"/>
          </a:xfrm>
          <a:prstGeom prst="rect">
            <a:avLst/>
          </a:prstGeom>
          <a:noFill/>
          <a:ln>
            <a:noFill/>
          </a:ln>
        </p:spPr>
      </p:pic>
      <p:sp>
        <p:nvSpPr>
          <p:cNvPr id="121" name="Google Shape;121;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23B86"/>
                </a:solidFill>
                <a:latin typeface="Young Serif"/>
                <a:ea typeface="Young Serif"/>
                <a:cs typeface="Young Serif"/>
                <a:sym typeface="Young Serif"/>
              </a:rPr>
              <a:t>What kind of computer program do you need?</a:t>
            </a:r>
            <a:endParaRPr sz="2820">
              <a:solidFill>
                <a:srgbClr val="023B86"/>
              </a:solidFill>
              <a:latin typeface="Young Serif"/>
              <a:ea typeface="Young Serif"/>
              <a:cs typeface="Young Serif"/>
              <a:sym typeface="Young Serif"/>
            </a:endParaRPr>
          </a:p>
        </p:txBody>
      </p:sp>
      <p:pic>
        <p:nvPicPr>
          <p:cNvPr id="122" name="Google Shape;122;p21"/>
          <p:cNvPicPr preferRelativeResize="0"/>
          <p:nvPr/>
        </p:nvPicPr>
        <p:blipFill rotWithShape="1">
          <a:blip r:embed="rId4">
            <a:alphaModFix/>
          </a:blip>
          <a:srcRect b="0" l="6060" r="7851" t="0"/>
          <a:stretch/>
        </p:blipFill>
        <p:spPr>
          <a:xfrm>
            <a:off x="331450" y="2571750"/>
            <a:ext cx="3735958" cy="2507775"/>
          </a:xfrm>
          <a:prstGeom prst="rect">
            <a:avLst/>
          </a:prstGeom>
          <a:noFill/>
          <a:ln>
            <a:noFill/>
          </a:ln>
        </p:spPr>
      </p:pic>
      <p:sp>
        <p:nvSpPr>
          <p:cNvPr id="123" name="Google Shape;123;p21"/>
          <p:cNvSpPr txBox="1"/>
          <p:nvPr/>
        </p:nvSpPr>
        <p:spPr>
          <a:xfrm>
            <a:off x="6944475" y="2527275"/>
            <a:ext cx="526200" cy="3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124" name="Google Shape;124;p21"/>
          <p:cNvPicPr preferRelativeResize="0"/>
          <p:nvPr/>
        </p:nvPicPr>
        <p:blipFill>
          <a:blip r:embed="rId5">
            <a:alphaModFix/>
          </a:blip>
          <a:stretch>
            <a:fillRect/>
          </a:stretch>
        </p:blipFill>
        <p:spPr>
          <a:xfrm>
            <a:off x="1088438" y="2875575"/>
            <a:ext cx="2221975" cy="1195114"/>
          </a:xfrm>
          <a:prstGeom prst="rect">
            <a:avLst/>
          </a:prstGeom>
          <a:noFill/>
          <a:ln>
            <a:noFill/>
          </a:ln>
        </p:spPr>
      </p:pic>
      <p:cxnSp>
        <p:nvCxnSpPr>
          <p:cNvPr id="125" name="Google Shape;125;p21"/>
          <p:cNvCxnSpPr/>
          <p:nvPr/>
        </p:nvCxnSpPr>
        <p:spPr>
          <a:xfrm flipH="1" rot="10800000">
            <a:off x="1222875" y="1385975"/>
            <a:ext cx="1964100" cy="263100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21"/>
          <p:cNvCxnSpPr/>
          <p:nvPr/>
        </p:nvCxnSpPr>
        <p:spPr>
          <a:xfrm flipH="1" rot="10800000">
            <a:off x="1191150" y="3060950"/>
            <a:ext cx="7063200" cy="1000500"/>
          </a:xfrm>
          <a:prstGeom prst="straightConnector1">
            <a:avLst/>
          </a:prstGeom>
          <a:noFill/>
          <a:ln cap="flat" cmpd="sng" w="9525">
            <a:solidFill>
              <a:schemeClr val="dk2"/>
            </a:solidFill>
            <a:prstDash val="solid"/>
            <a:round/>
            <a:headEnd len="med" w="med" type="none"/>
            <a:tailEnd len="med" w="med" type="none"/>
          </a:ln>
        </p:spPr>
      </p:cxnSp>
      <p:pic>
        <p:nvPicPr>
          <p:cNvPr id="127" name="Google Shape;127;p21"/>
          <p:cNvPicPr preferRelativeResize="0"/>
          <p:nvPr/>
        </p:nvPicPr>
        <p:blipFill>
          <a:blip r:embed="rId6">
            <a:alphaModFix/>
          </a:blip>
          <a:stretch>
            <a:fillRect/>
          </a:stretch>
        </p:blipFill>
        <p:spPr>
          <a:xfrm>
            <a:off x="3174888" y="1350738"/>
            <a:ext cx="5114925" cy="1724025"/>
          </a:xfrm>
          <a:prstGeom prst="rect">
            <a:avLst/>
          </a:prstGeom>
          <a:noFill/>
          <a:ln>
            <a:noFill/>
          </a:ln>
        </p:spPr>
      </p:pic>
      <p:pic>
        <p:nvPicPr>
          <p:cNvPr id="128" name="Google Shape;128;p21"/>
          <p:cNvPicPr preferRelativeResize="0"/>
          <p:nvPr/>
        </p:nvPicPr>
        <p:blipFill>
          <a:blip r:embed="rId7">
            <a:alphaModFix/>
          </a:blip>
          <a:stretch>
            <a:fillRect/>
          </a:stretch>
        </p:blipFill>
        <p:spPr>
          <a:xfrm>
            <a:off x="1053650" y="3902038"/>
            <a:ext cx="323850" cy="276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