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6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Kawaii RT" charset="1" panose="00000500000000000000"/>
      <p:regular r:id="rId11"/>
    </p:embeddedFont>
    <p:embeddedFont>
      <p:font typeface="Museo Sans" charset="1" panose="020000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34" Target="slides/slide16.xml" Type="http://schemas.openxmlformats.org/officeDocument/2006/relationships/slide"/><Relationship Id="rId35" Target="slides/slide17.xml" Type="http://schemas.openxmlformats.org/officeDocument/2006/relationships/slide"/><Relationship Id="rId36" Target="notesMasters/notesMaster1.xml" Type="http://schemas.openxmlformats.org/officeDocument/2006/relationships/notesMaster"/><Relationship Id="rId37" Target="theme/theme2.xml" Type="http://schemas.openxmlformats.org/officeDocument/2006/relationships/theme"/><Relationship Id="rId38" Target="notesSlides/notesSlide1.xml" Type="http://schemas.openxmlformats.org/officeDocument/2006/relationships/notesSlide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notesSlides/notesSlide4.xml" Type="http://schemas.openxmlformats.org/officeDocument/2006/relationships/notesSlide"/><Relationship Id="rId42" Target="notesSlides/notesSlide5.xml" Type="http://schemas.openxmlformats.org/officeDocument/2006/relationships/notes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ACEs are "adverse childhood experiences"</a:t>
            </a:r>
          </a:p>
          <a:p>
            <a:r>
              <a:rPr lang="en-US"/>
              <a:t>-Serious childhood traumas</a:t>
            </a:r>
          </a:p>
          <a:p>
            <a:r>
              <a:rPr lang="en-US"/>
              <a:t>-Can result in "toxic stress"</a:t>
            </a:r>
          </a:p>
          <a:p>
            <a:r>
              <a:rPr lang="en-US"/>
              <a:t>-Makes normal developmental activities (i.e. learning, playing) difficult</a:t>
            </a:r>
          </a:p>
          <a:p>
            <a:r>
              <a:rPr lang="en-US"/>
              <a:t>-Can result in long term health issues (talk about impact of stress hormones on brain development and the effect of heightened stress response over time on cardiovascular system)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"Pair of ACEs"</a:t>
            </a:r>
          </a:p>
          <a:p>
            <a:r>
              <a:rPr lang="en-US"/>
              <a:t>Adverse childhood experiences can be compounded by adverse community environments.</a:t>
            </a:r>
          </a:p>
          <a:p>
            <a:r>
              <a:rPr lang="en-US"/>
              <a:t>-Poverty, violence, discrimination, etc. can exacerbate/lead to ACEs such as substance abuse, domestic violence, incarceration</a:t>
            </a:r>
          </a:p>
          <a:p>
            <a:r>
              <a:rPr lang="en-US"/>
              <a:t>-These often go hand in hand, but not always- DON'T ASSUME!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Most people experience some form of trauma. Trauma does not always present the same way because people learn different ways to handle the stress from trauma.</a:t>
            </a:r>
          </a:p>
          <a:p>
            <a:r>
              <a:rPr lang="en-US"/>
              <a:t>-Some develop resilience (we will touch on that shortly)</a:t>
            </a:r>
          </a:p>
          <a:p>
            <a:r>
              <a:rPr lang="en-US"/>
              <a:t>-Some develop unhealthy coping strategies (i.e. smoking, alcohol/drug abuse, intense social withdrawal)</a:t>
            </a:r>
          </a:p>
          <a:p>
            <a:r>
              <a:rPr lang="en-US"/>
              <a:t>-Differing fear responses (fight, flight, freeze, fawn)</a:t>
            </a:r>
          </a:p>
          <a:p>
            <a:r>
              <a:rPr lang="en-US"/>
              <a:t>-The more we experience fear responses, the more heightened and easily triggered those responses become.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 slide:</a:t>
            </a:r>
          </a:p>
          <a:p>
            <a:r>
              <a:rPr lang="en-US"/>
              <a:t>First: What are triggers? Give definition, then ask "what are some triggers you are familiar with?"</a:t>
            </a:r>
          </a:p>
          <a:p>
            <a:r>
              <a:rPr lang="en-US"/>
              <a:t>Second: When we deal with patrons experiencing trauma-related issues, this can cause us to experience "vicarious trauma". Let us take a minute to talk about how we can take care of ourselves so we can better help our teen patrons.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Resilience is the key to being able to adapt and overcome trauma.</a:t>
            </a:r>
          </a:p>
          <a:p>
            <a:r>
              <a:rPr lang="en-US"/>
              <a:t>-How do people build resilience?</a:t>
            </a:r>
          </a:p>
          <a:p>
            <a:r>
              <a:rPr lang="en-US"/>
              <a:t>-Feeling safe and having a supportive, caring adult are two major factors in helping teens build resilience.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7.png" Type="http://schemas.openxmlformats.org/officeDocument/2006/relationships/image"/><Relationship Id="rId17" Target="../media/image8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48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png" Type="http://schemas.openxmlformats.org/officeDocument/2006/relationships/image"/><Relationship Id="rId20" Target="../media/image59.png" Type="http://schemas.openxmlformats.org/officeDocument/2006/relationships/image"/><Relationship Id="rId21" Target="https://www.albertafamilywellness.org/resources/video/brains-journey-to-resilience" TargetMode="External" Type="http://schemas.openxmlformats.org/officeDocument/2006/relationships/hyperlink"/><Relationship Id="rId3" Target="../media/image2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2.jpeg" Type="http://schemas.openxmlformats.org/officeDocument/2006/relationships/image"/><Relationship Id="rId5" Target="../media/image63.jpe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3.png" Type="http://schemas.openxmlformats.org/officeDocument/2006/relationships/image"/><Relationship Id="rId14" Target="../media/image4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17" Target="../media/image32.png" Type="http://schemas.openxmlformats.org/officeDocument/2006/relationships/image"/><Relationship Id="rId18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7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43.png" Type="http://schemas.openxmlformats.org/officeDocument/2006/relationships/image"/><Relationship Id="rId14" Target="../media/image44.svg" Type="http://schemas.openxmlformats.org/officeDocument/2006/relationships/image"/><Relationship Id="rId15" Target="../media/image7.png" Type="http://schemas.openxmlformats.org/officeDocument/2006/relationships/image"/><Relationship Id="rId16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2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7.png" Type="http://schemas.openxmlformats.org/officeDocument/2006/relationships/image"/><Relationship Id="rId16" Target="../media/image8.svg" Type="http://schemas.openxmlformats.org/officeDocument/2006/relationships/image"/><Relationship Id="rId17" Target="../media/image28.png" Type="http://schemas.openxmlformats.org/officeDocument/2006/relationships/image"/><Relationship Id="rId18" Target="../media/image29.svg" Type="http://schemas.openxmlformats.org/officeDocument/2006/relationships/image"/><Relationship Id="rId19" Target="../media/image3.png" Type="http://schemas.openxmlformats.org/officeDocument/2006/relationships/image"/><Relationship Id="rId2" Target="../media/image1.png" Type="http://schemas.openxmlformats.org/officeDocument/2006/relationships/image"/><Relationship Id="rId20" Target="../media/image4.svg" Type="http://schemas.openxmlformats.org/officeDocument/2006/relationships/image"/><Relationship Id="rId3" Target="../media/image2.svg" Type="http://schemas.openxmlformats.org/officeDocument/2006/relationships/image"/><Relationship Id="rId4" Target="../media/image45.jpe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46.jpe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86693" y="5670776"/>
            <a:ext cx="9982937" cy="9982937"/>
          </a:xfrm>
          <a:custGeom>
            <a:avLst/>
            <a:gdLst/>
            <a:ahLst/>
            <a:cxnLst/>
            <a:rect r="r" b="b" t="t" l="l"/>
            <a:pathLst>
              <a:path h="9982937" w="9982937">
                <a:moveTo>
                  <a:pt x="0" y="0"/>
                </a:moveTo>
                <a:lnTo>
                  <a:pt x="9982937" y="0"/>
                </a:lnTo>
                <a:lnTo>
                  <a:pt x="9982937" y="9982937"/>
                </a:lnTo>
                <a:lnTo>
                  <a:pt x="0" y="998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06093" y="-4312161"/>
            <a:ext cx="9982937" cy="9982937"/>
          </a:xfrm>
          <a:custGeom>
            <a:avLst/>
            <a:gdLst/>
            <a:ahLst/>
            <a:cxnLst/>
            <a:rect r="r" b="b" t="t" l="l"/>
            <a:pathLst>
              <a:path h="9982937" w="9982937">
                <a:moveTo>
                  <a:pt x="0" y="0"/>
                </a:moveTo>
                <a:lnTo>
                  <a:pt x="9982937" y="0"/>
                </a:lnTo>
                <a:lnTo>
                  <a:pt x="9982937" y="9982937"/>
                </a:lnTo>
                <a:lnTo>
                  <a:pt x="0" y="998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18348" y="2468070"/>
            <a:ext cx="12055822" cy="345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44"/>
              </a:lnSpc>
            </a:pPr>
            <a:r>
              <a:rPr lang="en-US" sz="12444">
                <a:solidFill>
                  <a:srgbClr val="000000"/>
                </a:solidFill>
                <a:latin typeface="Kawaii RT"/>
              </a:rPr>
              <a:t>BUILDING TEEN RESILIENCE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3159192" y="4990655"/>
            <a:ext cx="6277540" cy="4637532"/>
          </a:xfrm>
          <a:custGeom>
            <a:avLst/>
            <a:gdLst/>
            <a:ahLst/>
            <a:cxnLst/>
            <a:rect r="r" b="b" t="t" l="l"/>
            <a:pathLst>
              <a:path h="4637532" w="6277540">
                <a:moveTo>
                  <a:pt x="0" y="0"/>
                </a:moveTo>
                <a:lnTo>
                  <a:pt x="6277540" y="0"/>
                </a:lnTo>
                <a:lnTo>
                  <a:pt x="6277540" y="4637532"/>
                </a:lnTo>
                <a:lnTo>
                  <a:pt x="0" y="4637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18892" y="6702996"/>
            <a:ext cx="3718538" cy="4154791"/>
          </a:xfrm>
          <a:custGeom>
            <a:avLst/>
            <a:gdLst/>
            <a:ahLst/>
            <a:cxnLst/>
            <a:rect r="r" b="b" t="t" l="l"/>
            <a:pathLst>
              <a:path h="4154791" w="3718538">
                <a:moveTo>
                  <a:pt x="0" y="0"/>
                </a:moveTo>
                <a:lnTo>
                  <a:pt x="3718538" y="0"/>
                </a:lnTo>
                <a:lnTo>
                  <a:pt x="3718538" y="4154791"/>
                </a:lnTo>
                <a:lnTo>
                  <a:pt x="0" y="4154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347284" y="-1469313"/>
            <a:ext cx="4217421" cy="4217421"/>
          </a:xfrm>
          <a:custGeom>
            <a:avLst/>
            <a:gdLst/>
            <a:ahLst/>
            <a:cxnLst/>
            <a:rect r="r" b="b" t="t" l="l"/>
            <a:pathLst>
              <a:path h="4217421" w="4217421">
                <a:moveTo>
                  <a:pt x="0" y="0"/>
                </a:moveTo>
                <a:lnTo>
                  <a:pt x="4217421" y="0"/>
                </a:lnTo>
                <a:lnTo>
                  <a:pt x="4217421" y="4217421"/>
                </a:lnTo>
                <a:lnTo>
                  <a:pt x="0" y="4217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5778161" y="4397977"/>
            <a:ext cx="1527320" cy="1491047"/>
          </a:xfrm>
          <a:custGeom>
            <a:avLst/>
            <a:gdLst/>
            <a:ahLst/>
            <a:cxnLst/>
            <a:rect r="r" b="b" t="t" l="l"/>
            <a:pathLst>
              <a:path h="1491047" w="1527320">
                <a:moveTo>
                  <a:pt x="1527321" y="0"/>
                </a:moveTo>
                <a:lnTo>
                  <a:pt x="0" y="0"/>
                </a:lnTo>
                <a:lnTo>
                  <a:pt x="0" y="1491046"/>
                </a:lnTo>
                <a:lnTo>
                  <a:pt x="1527321" y="1491046"/>
                </a:lnTo>
                <a:lnTo>
                  <a:pt x="152732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46984">
            <a:off x="1656184" y="2878509"/>
            <a:ext cx="1744093" cy="1790344"/>
          </a:xfrm>
          <a:custGeom>
            <a:avLst/>
            <a:gdLst/>
            <a:ahLst/>
            <a:cxnLst/>
            <a:rect r="r" b="b" t="t" l="l"/>
            <a:pathLst>
              <a:path h="1790344" w="1744093">
                <a:moveTo>
                  <a:pt x="0" y="0"/>
                </a:moveTo>
                <a:lnTo>
                  <a:pt x="1744093" y="0"/>
                </a:lnTo>
                <a:lnTo>
                  <a:pt x="1744093" y="1790344"/>
                </a:lnTo>
                <a:lnTo>
                  <a:pt x="0" y="1790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54459" y="7324508"/>
            <a:ext cx="2903831" cy="3337737"/>
          </a:xfrm>
          <a:custGeom>
            <a:avLst/>
            <a:gdLst/>
            <a:ahLst/>
            <a:cxnLst/>
            <a:rect r="r" b="b" t="t" l="l"/>
            <a:pathLst>
              <a:path h="3337737" w="2903831">
                <a:moveTo>
                  <a:pt x="0" y="0"/>
                </a:moveTo>
                <a:lnTo>
                  <a:pt x="2903831" y="0"/>
                </a:lnTo>
                <a:lnTo>
                  <a:pt x="2903831" y="3337737"/>
                </a:lnTo>
                <a:lnTo>
                  <a:pt x="0" y="33377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59233">
            <a:off x="13729244" y="735545"/>
            <a:ext cx="2243510" cy="1783590"/>
          </a:xfrm>
          <a:custGeom>
            <a:avLst/>
            <a:gdLst/>
            <a:ahLst/>
            <a:cxnLst/>
            <a:rect r="r" b="b" t="t" l="l"/>
            <a:pathLst>
              <a:path h="1783590" w="2243510">
                <a:moveTo>
                  <a:pt x="0" y="0"/>
                </a:moveTo>
                <a:lnTo>
                  <a:pt x="2243510" y="0"/>
                </a:lnTo>
                <a:lnTo>
                  <a:pt x="2243510" y="1783590"/>
                </a:lnTo>
                <a:lnTo>
                  <a:pt x="0" y="1783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659032" y="334564"/>
            <a:ext cx="3965638" cy="4114800"/>
          </a:xfrm>
          <a:custGeom>
            <a:avLst/>
            <a:gdLst/>
            <a:ahLst/>
            <a:cxnLst/>
            <a:rect r="r" b="b" t="t" l="l"/>
            <a:pathLst>
              <a:path h="4114800" w="3965638">
                <a:moveTo>
                  <a:pt x="0" y="0"/>
                </a:moveTo>
                <a:lnTo>
                  <a:pt x="3965638" y="0"/>
                </a:lnTo>
                <a:lnTo>
                  <a:pt x="39656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176844" y="-1020289"/>
            <a:ext cx="4438064" cy="2712766"/>
          </a:xfrm>
          <a:custGeom>
            <a:avLst/>
            <a:gdLst/>
            <a:ahLst/>
            <a:cxnLst/>
            <a:rect r="r" b="b" t="t" l="l"/>
            <a:pathLst>
              <a:path h="2712766" w="4438064">
                <a:moveTo>
                  <a:pt x="0" y="0"/>
                </a:moveTo>
                <a:lnTo>
                  <a:pt x="4438064" y="0"/>
                </a:lnTo>
                <a:lnTo>
                  <a:pt x="4438064" y="2712767"/>
                </a:lnTo>
                <a:lnTo>
                  <a:pt x="0" y="27127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76844" y="9258300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6" y="0"/>
                </a:lnTo>
                <a:lnTo>
                  <a:pt x="7627596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28580" y="639398"/>
            <a:ext cx="1041316" cy="1752566"/>
          </a:xfrm>
          <a:custGeom>
            <a:avLst/>
            <a:gdLst/>
            <a:ahLst/>
            <a:cxnLst/>
            <a:rect r="r" b="b" t="t" l="l"/>
            <a:pathLst>
              <a:path h="1752566" w="1041316">
                <a:moveTo>
                  <a:pt x="0" y="0"/>
                </a:moveTo>
                <a:lnTo>
                  <a:pt x="1041317" y="0"/>
                </a:lnTo>
                <a:lnTo>
                  <a:pt x="1041317" y="1752566"/>
                </a:lnTo>
                <a:lnTo>
                  <a:pt x="0" y="17525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306110" y="5889023"/>
            <a:ext cx="9612782" cy="185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4599">
                <a:solidFill>
                  <a:srgbClr val="000000"/>
                </a:solidFill>
                <a:latin typeface="Kawaii RT"/>
              </a:rPr>
              <a:t>Using Trauma-Informed Practices to Boost Teen Services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1157" y="711956"/>
            <a:ext cx="15791143" cy="8882518"/>
          </a:xfrm>
          <a:custGeom>
            <a:avLst/>
            <a:gdLst/>
            <a:ahLst/>
            <a:cxnLst/>
            <a:rect r="r" b="b" t="t" l="l"/>
            <a:pathLst>
              <a:path h="8882518" w="15791143">
                <a:moveTo>
                  <a:pt x="0" y="0"/>
                </a:moveTo>
                <a:lnTo>
                  <a:pt x="15791143" y="0"/>
                </a:lnTo>
                <a:lnTo>
                  <a:pt x="15791143" y="8882518"/>
                </a:lnTo>
                <a:lnTo>
                  <a:pt x="0" y="888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56425" y="-5952381"/>
            <a:ext cx="10980714" cy="10980714"/>
          </a:xfrm>
          <a:custGeom>
            <a:avLst/>
            <a:gdLst/>
            <a:ahLst/>
            <a:cxnLst/>
            <a:rect r="r" b="b" t="t" l="l"/>
            <a:pathLst>
              <a:path h="10980714" w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33932" y="1701348"/>
            <a:ext cx="7406140" cy="740614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254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2540">
                  <a:moveTo>
                    <a:pt x="5472430" y="2223770"/>
                  </a:moveTo>
                  <a:cubicBezTo>
                    <a:pt x="5795010" y="1845310"/>
                    <a:pt x="5772150" y="1281430"/>
                    <a:pt x="5420360" y="929640"/>
                  </a:cubicBezTo>
                  <a:cubicBezTo>
                    <a:pt x="5068570" y="577850"/>
                    <a:pt x="4505960" y="554990"/>
                    <a:pt x="4126230" y="877570"/>
                  </a:cubicBezTo>
                  <a:cubicBezTo>
                    <a:pt x="4086860" y="382270"/>
                    <a:pt x="3672840" y="0"/>
                    <a:pt x="3175000" y="0"/>
                  </a:cubicBezTo>
                  <a:cubicBezTo>
                    <a:pt x="2677160" y="0"/>
                    <a:pt x="2263140" y="382270"/>
                    <a:pt x="2223770" y="878840"/>
                  </a:cubicBezTo>
                  <a:cubicBezTo>
                    <a:pt x="1845310" y="556260"/>
                    <a:pt x="1281430" y="579120"/>
                    <a:pt x="929640" y="930910"/>
                  </a:cubicBezTo>
                  <a:cubicBezTo>
                    <a:pt x="577850" y="1282700"/>
                    <a:pt x="554990" y="1845310"/>
                    <a:pt x="877570" y="2225040"/>
                  </a:cubicBezTo>
                  <a:cubicBezTo>
                    <a:pt x="382270" y="2263140"/>
                    <a:pt x="0" y="2677160"/>
                    <a:pt x="0" y="3175000"/>
                  </a:cubicBezTo>
                  <a:cubicBezTo>
                    <a:pt x="0" y="3672840"/>
                    <a:pt x="382270" y="4086860"/>
                    <a:pt x="878840" y="4126230"/>
                  </a:cubicBezTo>
                  <a:cubicBezTo>
                    <a:pt x="556260" y="4504690"/>
                    <a:pt x="579120" y="5068570"/>
                    <a:pt x="930910" y="5420360"/>
                  </a:cubicBezTo>
                  <a:cubicBezTo>
                    <a:pt x="1282700" y="5772150"/>
                    <a:pt x="1845310" y="5795010"/>
                    <a:pt x="2225040" y="5472430"/>
                  </a:cubicBezTo>
                  <a:cubicBezTo>
                    <a:pt x="2264410" y="5969000"/>
                    <a:pt x="2678430" y="6351270"/>
                    <a:pt x="3176270" y="6351270"/>
                  </a:cubicBezTo>
                  <a:cubicBezTo>
                    <a:pt x="3674110" y="6351270"/>
                    <a:pt x="4088130" y="5969000"/>
                    <a:pt x="4127500" y="5473700"/>
                  </a:cubicBezTo>
                  <a:cubicBezTo>
                    <a:pt x="4505960" y="5796280"/>
                    <a:pt x="5069840" y="5773420"/>
                    <a:pt x="5421630" y="5421630"/>
                  </a:cubicBezTo>
                  <a:cubicBezTo>
                    <a:pt x="5773420" y="5069840"/>
                    <a:pt x="5796280" y="4507230"/>
                    <a:pt x="5473700" y="4127500"/>
                  </a:cubicBezTo>
                  <a:cubicBezTo>
                    <a:pt x="5970270" y="4088130"/>
                    <a:pt x="6352540" y="3674110"/>
                    <a:pt x="6352540" y="3176270"/>
                  </a:cubicBezTo>
                  <a:cubicBezTo>
                    <a:pt x="6350000" y="2677160"/>
                    <a:pt x="5967730" y="2263140"/>
                    <a:pt x="5472430" y="2223770"/>
                  </a:cubicBezTo>
                  <a:close/>
                </a:path>
              </a:pathLst>
            </a:custGeom>
            <a:blipFill>
              <a:blip r:embed="rId5"/>
              <a:stretch>
                <a:fillRect l="-18951" t="0" r="-1895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644145" y="6845056"/>
            <a:ext cx="10980714" cy="10980714"/>
          </a:xfrm>
          <a:custGeom>
            <a:avLst/>
            <a:gdLst/>
            <a:ahLst/>
            <a:cxnLst/>
            <a:rect r="r" b="b" t="t" l="l"/>
            <a:pathLst>
              <a:path h="10980714" w="10980714">
                <a:moveTo>
                  <a:pt x="0" y="0"/>
                </a:moveTo>
                <a:lnTo>
                  <a:pt x="10980715" y="0"/>
                </a:lnTo>
                <a:lnTo>
                  <a:pt x="10980715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75145" y="7060238"/>
            <a:ext cx="3261990" cy="3644682"/>
          </a:xfrm>
          <a:custGeom>
            <a:avLst/>
            <a:gdLst/>
            <a:ahLst/>
            <a:cxnLst/>
            <a:rect r="r" b="b" t="t" l="l"/>
            <a:pathLst>
              <a:path h="3644682" w="3261990">
                <a:moveTo>
                  <a:pt x="0" y="0"/>
                </a:moveTo>
                <a:lnTo>
                  <a:pt x="3261990" y="0"/>
                </a:lnTo>
                <a:lnTo>
                  <a:pt x="3261990" y="3644682"/>
                </a:lnTo>
                <a:lnTo>
                  <a:pt x="0" y="3644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71281" y="8327872"/>
            <a:ext cx="926443" cy="1559230"/>
          </a:xfrm>
          <a:custGeom>
            <a:avLst/>
            <a:gdLst/>
            <a:ahLst/>
            <a:cxnLst/>
            <a:rect r="r" b="b" t="t" l="l"/>
            <a:pathLst>
              <a:path h="1559230" w="926443">
                <a:moveTo>
                  <a:pt x="0" y="0"/>
                </a:moveTo>
                <a:lnTo>
                  <a:pt x="926443" y="0"/>
                </a:lnTo>
                <a:lnTo>
                  <a:pt x="926443" y="1559231"/>
                </a:lnTo>
                <a:lnTo>
                  <a:pt x="0" y="1559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1286">
            <a:off x="6785289" y="757145"/>
            <a:ext cx="1241701" cy="1274629"/>
          </a:xfrm>
          <a:custGeom>
            <a:avLst/>
            <a:gdLst/>
            <a:ahLst/>
            <a:cxnLst/>
            <a:rect r="r" b="b" t="t" l="l"/>
            <a:pathLst>
              <a:path h="1274629" w="1241701">
                <a:moveTo>
                  <a:pt x="0" y="0"/>
                </a:moveTo>
                <a:lnTo>
                  <a:pt x="1241701" y="0"/>
                </a:lnTo>
                <a:lnTo>
                  <a:pt x="1241701" y="1274630"/>
                </a:lnTo>
                <a:lnTo>
                  <a:pt x="0" y="12746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9540154" y="-1965839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373513">
            <a:off x="-31584" y="8498918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553686" y="7471352"/>
            <a:ext cx="1411227" cy="1411227"/>
          </a:xfrm>
          <a:custGeom>
            <a:avLst/>
            <a:gdLst/>
            <a:ahLst/>
            <a:cxnLst/>
            <a:rect r="r" b="b" t="t" l="l"/>
            <a:pathLst>
              <a:path h="1411227" w="1411227">
                <a:moveTo>
                  <a:pt x="0" y="0"/>
                </a:moveTo>
                <a:lnTo>
                  <a:pt x="1411228" y="0"/>
                </a:lnTo>
                <a:lnTo>
                  <a:pt x="1411228" y="1411227"/>
                </a:lnTo>
                <a:lnTo>
                  <a:pt x="0" y="14112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3932" y="953711"/>
            <a:ext cx="1313228" cy="1313228"/>
          </a:xfrm>
          <a:custGeom>
            <a:avLst/>
            <a:gdLst/>
            <a:ahLst/>
            <a:cxnLst/>
            <a:rect r="r" b="b" t="t" l="l"/>
            <a:pathLst>
              <a:path h="1313228" w="1313228">
                <a:moveTo>
                  <a:pt x="0" y="0"/>
                </a:moveTo>
                <a:lnTo>
                  <a:pt x="1313228" y="0"/>
                </a:lnTo>
                <a:lnTo>
                  <a:pt x="1313228" y="1313228"/>
                </a:lnTo>
                <a:lnTo>
                  <a:pt x="0" y="13132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593125" y="2095734"/>
            <a:ext cx="11744633" cy="153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WHAT IS TRAUMA?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48213" y="3578369"/>
            <a:ext cx="8450343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Definition (NASMHPD, 2006):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• The experience of violence and victimization including sexual abuse, physical abuse, severe neglect, loss, domestic violence and/or the witnessing of violence, terrorism or disasters.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DSM IV-TR (APA, 2000)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• Person’s response involves intense fear, horror and helplessness</a:t>
            </a:r>
          </a:p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• Extreme stress that overwhelms the person’s capacity to cope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9913" y="-5222357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9"/>
                </a:lnTo>
                <a:lnTo>
                  <a:pt x="0" y="1196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81546" y="1019175"/>
            <a:ext cx="11724908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UNDERSTANDING TRAUMA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277186" y="5980503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42201" y="4763378"/>
            <a:ext cx="7752185" cy="3045706"/>
            <a:chOff x="0" y="0"/>
            <a:chExt cx="11112833" cy="43660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12833" cy="4366049"/>
            </a:xfrm>
            <a:custGeom>
              <a:avLst/>
              <a:gdLst/>
              <a:ahLst/>
              <a:cxnLst/>
              <a:rect r="r" b="b" t="t" l="l"/>
              <a:pathLst>
                <a:path h="4366049" w="11112833">
                  <a:moveTo>
                    <a:pt x="99868" y="0"/>
                  </a:moveTo>
                  <a:lnTo>
                    <a:pt x="11012965" y="0"/>
                  </a:lnTo>
                  <a:cubicBezTo>
                    <a:pt x="11039452" y="0"/>
                    <a:pt x="11064853" y="10522"/>
                    <a:pt x="11083582" y="29251"/>
                  </a:cubicBezTo>
                  <a:cubicBezTo>
                    <a:pt x="11102311" y="47979"/>
                    <a:pt x="11112833" y="73381"/>
                    <a:pt x="11112833" y="99868"/>
                  </a:cubicBezTo>
                  <a:lnTo>
                    <a:pt x="11112833" y="4266182"/>
                  </a:lnTo>
                  <a:cubicBezTo>
                    <a:pt x="11112833" y="4292668"/>
                    <a:pt x="11102311" y="4318070"/>
                    <a:pt x="11083582" y="4336799"/>
                  </a:cubicBezTo>
                  <a:cubicBezTo>
                    <a:pt x="11064853" y="4355528"/>
                    <a:pt x="11039452" y="4366049"/>
                    <a:pt x="11012965" y="4366049"/>
                  </a:cubicBezTo>
                  <a:lnTo>
                    <a:pt x="99868" y="4366049"/>
                  </a:lnTo>
                  <a:cubicBezTo>
                    <a:pt x="73381" y="4366049"/>
                    <a:pt x="47979" y="4355528"/>
                    <a:pt x="29251" y="4336799"/>
                  </a:cubicBezTo>
                  <a:cubicBezTo>
                    <a:pt x="10522" y="4318070"/>
                    <a:pt x="0" y="4292668"/>
                    <a:pt x="0" y="4266182"/>
                  </a:cubicBezTo>
                  <a:lnTo>
                    <a:pt x="0" y="99868"/>
                  </a:lnTo>
                  <a:cubicBezTo>
                    <a:pt x="0" y="73381"/>
                    <a:pt x="10522" y="47979"/>
                    <a:pt x="29251" y="29251"/>
                  </a:cubicBezTo>
                  <a:cubicBezTo>
                    <a:pt x="47979" y="10522"/>
                    <a:pt x="73381" y="0"/>
                    <a:pt x="998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1112833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07115" y="4763378"/>
            <a:ext cx="7752185" cy="3045706"/>
            <a:chOff x="0" y="0"/>
            <a:chExt cx="11112833" cy="43660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12833" cy="4366049"/>
            </a:xfrm>
            <a:custGeom>
              <a:avLst/>
              <a:gdLst/>
              <a:ahLst/>
              <a:cxnLst/>
              <a:rect r="r" b="b" t="t" l="l"/>
              <a:pathLst>
                <a:path h="4366049" w="11112833">
                  <a:moveTo>
                    <a:pt x="99868" y="0"/>
                  </a:moveTo>
                  <a:lnTo>
                    <a:pt x="11012965" y="0"/>
                  </a:lnTo>
                  <a:cubicBezTo>
                    <a:pt x="11039452" y="0"/>
                    <a:pt x="11064853" y="10522"/>
                    <a:pt x="11083582" y="29251"/>
                  </a:cubicBezTo>
                  <a:cubicBezTo>
                    <a:pt x="11102311" y="47979"/>
                    <a:pt x="11112833" y="73381"/>
                    <a:pt x="11112833" y="99868"/>
                  </a:cubicBezTo>
                  <a:lnTo>
                    <a:pt x="11112833" y="4266182"/>
                  </a:lnTo>
                  <a:cubicBezTo>
                    <a:pt x="11112833" y="4292668"/>
                    <a:pt x="11102311" y="4318070"/>
                    <a:pt x="11083582" y="4336799"/>
                  </a:cubicBezTo>
                  <a:cubicBezTo>
                    <a:pt x="11064853" y="4355528"/>
                    <a:pt x="11039452" y="4366049"/>
                    <a:pt x="11012965" y="4366049"/>
                  </a:cubicBezTo>
                  <a:lnTo>
                    <a:pt x="99868" y="4366049"/>
                  </a:lnTo>
                  <a:cubicBezTo>
                    <a:pt x="73381" y="4366049"/>
                    <a:pt x="47979" y="4355528"/>
                    <a:pt x="29251" y="4336799"/>
                  </a:cubicBezTo>
                  <a:cubicBezTo>
                    <a:pt x="10522" y="4318070"/>
                    <a:pt x="0" y="4292668"/>
                    <a:pt x="0" y="4266182"/>
                  </a:cubicBezTo>
                  <a:lnTo>
                    <a:pt x="0" y="99868"/>
                  </a:lnTo>
                  <a:cubicBezTo>
                    <a:pt x="0" y="73381"/>
                    <a:pt x="10522" y="47979"/>
                    <a:pt x="29251" y="29251"/>
                  </a:cubicBezTo>
                  <a:cubicBezTo>
                    <a:pt x="47979" y="10522"/>
                    <a:pt x="73381" y="0"/>
                    <a:pt x="998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1112833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819894" y="4308253"/>
            <a:ext cx="4196798" cy="910250"/>
            <a:chOff x="0" y="0"/>
            <a:chExt cx="14102023" cy="30586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02023" cy="3058609"/>
            </a:xfrm>
            <a:custGeom>
              <a:avLst/>
              <a:gdLst/>
              <a:ahLst/>
              <a:cxnLst/>
              <a:rect r="r" b="b" t="t" l="l"/>
              <a:pathLst>
                <a:path h="3058609" w="14102023">
                  <a:moveTo>
                    <a:pt x="184472" y="0"/>
                  </a:moveTo>
                  <a:lnTo>
                    <a:pt x="13917550" y="0"/>
                  </a:lnTo>
                  <a:cubicBezTo>
                    <a:pt x="13966476" y="0"/>
                    <a:pt x="14013397" y="19435"/>
                    <a:pt x="14047992" y="54031"/>
                  </a:cubicBezTo>
                  <a:cubicBezTo>
                    <a:pt x="14082587" y="88626"/>
                    <a:pt x="14102023" y="135547"/>
                    <a:pt x="14102023" y="184472"/>
                  </a:cubicBezTo>
                  <a:lnTo>
                    <a:pt x="14102023" y="2874137"/>
                  </a:lnTo>
                  <a:cubicBezTo>
                    <a:pt x="14102023" y="2923062"/>
                    <a:pt x="14082587" y="2969983"/>
                    <a:pt x="14047992" y="3004578"/>
                  </a:cubicBezTo>
                  <a:cubicBezTo>
                    <a:pt x="14013397" y="3039173"/>
                    <a:pt x="13966476" y="3058609"/>
                    <a:pt x="13917550" y="3058609"/>
                  </a:cubicBezTo>
                  <a:lnTo>
                    <a:pt x="184472" y="3058609"/>
                  </a:lnTo>
                  <a:cubicBezTo>
                    <a:pt x="135547" y="3058609"/>
                    <a:pt x="88626" y="3039173"/>
                    <a:pt x="54031" y="3004578"/>
                  </a:cubicBezTo>
                  <a:cubicBezTo>
                    <a:pt x="19435" y="2969983"/>
                    <a:pt x="0" y="2923062"/>
                    <a:pt x="0" y="2874137"/>
                  </a:cubicBezTo>
                  <a:lnTo>
                    <a:pt x="0" y="184472"/>
                  </a:lnTo>
                  <a:cubicBezTo>
                    <a:pt x="0" y="135547"/>
                    <a:pt x="19435" y="88626"/>
                    <a:pt x="54031" y="54031"/>
                  </a:cubicBezTo>
                  <a:cubicBezTo>
                    <a:pt x="88626" y="19435"/>
                    <a:pt x="135547" y="0"/>
                    <a:pt x="184472" y="0"/>
                  </a:cubicBezTo>
                  <a:close/>
                </a:path>
              </a:pathLst>
            </a:custGeom>
            <a:solidFill>
              <a:srgbClr val="5D932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4102023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284808" y="4308253"/>
            <a:ext cx="4196798" cy="910250"/>
            <a:chOff x="0" y="0"/>
            <a:chExt cx="14102023" cy="305860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102023" cy="3058609"/>
            </a:xfrm>
            <a:custGeom>
              <a:avLst/>
              <a:gdLst/>
              <a:ahLst/>
              <a:cxnLst/>
              <a:rect r="r" b="b" t="t" l="l"/>
              <a:pathLst>
                <a:path h="3058609" w="14102023">
                  <a:moveTo>
                    <a:pt x="184472" y="0"/>
                  </a:moveTo>
                  <a:lnTo>
                    <a:pt x="13917550" y="0"/>
                  </a:lnTo>
                  <a:cubicBezTo>
                    <a:pt x="13966476" y="0"/>
                    <a:pt x="14013397" y="19435"/>
                    <a:pt x="14047992" y="54031"/>
                  </a:cubicBezTo>
                  <a:cubicBezTo>
                    <a:pt x="14082587" y="88626"/>
                    <a:pt x="14102023" y="135547"/>
                    <a:pt x="14102023" y="184472"/>
                  </a:cubicBezTo>
                  <a:lnTo>
                    <a:pt x="14102023" y="2874137"/>
                  </a:lnTo>
                  <a:cubicBezTo>
                    <a:pt x="14102023" y="2923062"/>
                    <a:pt x="14082587" y="2969983"/>
                    <a:pt x="14047992" y="3004578"/>
                  </a:cubicBezTo>
                  <a:cubicBezTo>
                    <a:pt x="14013397" y="3039173"/>
                    <a:pt x="13966476" y="3058609"/>
                    <a:pt x="13917550" y="3058609"/>
                  </a:cubicBezTo>
                  <a:lnTo>
                    <a:pt x="184472" y="3058609"/>
                  </a:lnTo>
                  <a:cubicBezTo>
                    <a:pt x="135547" y="3058609"/>
                    <a:pt x="88626" y="3039173"/>
                    <a:pt x="54031" y="3004578"/>
                  </a:cubicBezTo>
                  <a:cubicBezTo>
                    <a:pt x="19435" y="2969983"/>
                    <a:pt x="0" y="2923062"/>
                    <a:pt x="0" y="2874137"/>
                  </a:cubicBezTo>
                  <a:lnTo>
                    <a:pt x="0" y="184472"/>
                  </a:lnTo>
                  <a:cubicBezTo>
                    <a:pt x="0" y="135547"/>
                    <a:pt x="19435" y="88626"/>
                    <a:pt x="54031" y="54031"/>
                  </a:cubicBezTo>
                  <a:cubicBezTo>
                    <a:pt x="88626" y="19435"/>
                    <a:pt x="135547" y="0"/>
                    <a:pt x="184472" y="0"/>
                  </a:cubicBezTo>
                  <a:close/>
                </a:path>
              </a:pathLst>
            </a:custGeom>
            <a:solidFill>
              <a:srgbClr val="FFAC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14102023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392256" y="5592954"/>
            <a:ext cx="5052073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What are triggers?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95047" y="4561448"/>
            <a:ext cx="324649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Kawaii RT"/>
              </a:rPr>
              <a:t>Triggers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759961" y="4561448"/>
            <a:ext cx="324649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Self-Care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95488" y="5592954"/>
            <a:ext cx="5537122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Take care of yourself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20497" y="6251362"/>
            <a:ext cx="6595592" cy="104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External events/circumstances that predictably produce negative/disturbing reactions.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 Bold"/>
              </a:rPr>
              <a:t>What are some triggers you are familiar with?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85411" y="6251362"/>
            <a:ext cx="6595592" cy="104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We often have our own traumatic histories and can experience vicarious trauma through our work.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 Bold"/>
              </a:rPr>
              <a:t>What are some self-care tools you have used?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890511" y="4169673"/>
            <a:ext cx="1766571" cy="1973822"/>
          </a:xfrm>
          <a:custGeom>
            <a:avLst/>
            <a:gdLst/>
            <a:ahLst/>
            <a:cxnLst/>
            <a:rect r="r" b="b" t="t" l="l"/>
            <a:pathLst>
              <a:path h="1973822" w="1766571">
                <a:moveTo>
                  <a:pt x="0" y="0"/>
                </a:moveTo>
                <a:lnTo>
                  <a:pt x="1766570" y="0"/>
                </a:lnTo>
                <a:lnTo>
                  <a:pt x="1766570" y="1973822"/>
                </a:lnTo>
                <a:lnTo>
                  <a:pt x="0" y="1973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046984">
            <a:off x="7012928" y="8255225"/>
            <a:ext cx="1241701" cy="1274629"/>
          </a:xfrm>
          <a:custGeom>
            <a:avLst/>
            <a:gdLst/>
            <a:ahLst/>
            <a:cxnLst/>
            <a:rect r="r" b="b" t="t" l="l"/>
            <a:pathLst>
              <a:path h="1274629" w="1241701">
                <a:moveTo>
                  <a:pt x="0" y="0"/>
                </a:moveTo>
                <a:lnTo>
                  <a:pt x="1241702" y="0"/>
                </a:lnTo>
                <a:lnTo>
                  <a:pt x="1241702" y="1274630"/>
                </a:lnTo>
                <a:lnTo>
                  <a:pt x="0" y="1274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0">
            <a:off x="15247722" y="932695"/>
            <a:ext cx="1526074" cy="1489829"/>
          </a:xfrm>
          <a:custGeom>
            <a:avLst/>
            <a:gdLst/>
            <a:ahLst/>
            <a:cxnLst/>
            <a:rect r="r" b="b" t="t" l="l"/>
            <a:pathLst>
              <a:path h="1489829" w="1526074">
                <a:moveTo>
                  <a:pt x="1526074" y="0"/>
                </a:moveTo>
                <a:lnTo>
                  <a:pt x="0" y="0"/>
                </a:lnTo>
                <a:lnTo>
                  <a:pt x="0" y="1489830"/>
                </a:lnTo>
                <a:lnTo>
                  <a:pt x="1526074" y="1489830"/>
                </a:lnTo>
                <a:lnTo>
                  <a:pt x="15260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627383">
            <a:off x="571432" y="4299515"/>
            <a:ext cx="1599039" cy="1837976"/>
          </a:xfrm>
          <a:custGeom>
            <a:avLst/>
            <a:gdLst/>
            <a:ahLst/>
            <a:cxnLst/>
            <a:rect r="r" b="b" t="t" l="l"/>
            <a:pathLst>
              <a:path h="1837976" w="1599039">
                <a:moveTo>
                  <a:pt x="0" y="0"/>
                </a:moveTo>
                <a:lnTo>
                  <a:pt x="1599039" y="0"/>
                </a:lnTo>
                <a:lnTo>
                  <a:pt x="1599039" y="1837976"/>
                </a:lnTo>
                <a:lnTo>
                  <a:pt x="0" y="1837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253730" y="1274107"/>
            <a:ext cx="1041316" cy="1752566"/>
          </a:xfrm>
          <a:custGeom>
            <a:avLst/>
            <a:gdLst/>
            <a:ahLst/>
            <a:cxnLst/>
            <a:rect r="r" b="b" t="t" l="l"/>
            <a:pathLst>
              <a:path h="1752566" w="1041316">
                <a:moveTo>
                  <a:pt x="0" y="0"/>
                </a:moveTo>
                <a:lnTo>
                  <a:pt x="1041317" y="0"/>
                </a:lnTo>
                <a:lnTo>
                  <a:pt x="1041317" y="1752566"/>
                </a:lnTo>
                <a:lnTo>
                  <a:pt x="0" y="17525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49269"/>
            <a:ext cx="7662351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BUILDING RESILIENCE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448331"/>
            <a:ext cx="7141237" cy="2805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 Bold"/>
              </a:rPr>
              <a:t>What is resilience?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Resilience is the ability of a child to recover and show early and effective adaptation following a potentially traumatic event. (The National Child Traumatic Stress Network)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Some of the factors that affect resilience are listed on the right. The biggest factor is having a supportive, caring adult in their life.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2003" y="716275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50"/>
                </a:lnTo>
                <a:lnTo>
                  <a:pt x="0" y="88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292088" y="-6619446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8424" y="6446515"/>
            <a:ext cx="953924" cy="1605482"/>
          </a:xfrm>
          <a:custGeom>
            <a:avLst/>
            <a:gdLst/>
            <a:ahLst/>
            <a:cxnLst/>
            <a:rect r="r" b="b" t="t" l="l"/>
            <a:pathLst>
              <a:path h="1605482" w="953924">
                <a:moveTo>
                  <a:pt x="0" y="0"/>
                </a:moveTo>
                <a:lnTo>
                  <a:pt x="953924" y="0"/>
                </a:lnTo>
                <a:lnTo>
                  <a:pt x="953924" y="1605482"/>
                </a:lnTo>
                <a:lnTo>
                  <a:pt x="0" y="1605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16486" y="-1341125"/>
            <a:ext cx="3965638" cy="4114800"/>
          </a:xfrm>
          <a:custGeom>
            <a:avLst/>
            <a:gdLst/>
            <a:ahLst/>
            <a:cxnLst/>
            <a:rect r="r" b="b" t="t" l="l"/>
            <a:pathLst>
              <a:path h="4114800" w="3965638">
                <a:moveTo>
                  <a:pt x="0" y="0"/>
                </a:moveTo>
                <a:lnTo>
                  <a:pt x="3965638" y="0"/>
                </a:lnTo>
                <a:lnTo>
                  <a:pt x="39656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-2554516" y="9004497"/>
            <a:ext cx="3965638" cy="4114800"/>
          </a:xfrm>
          <a:custGeom>
            <a:avLst/>
            <a:gdLst/>
            <a:ahLst/>
            <a:cxnLst/>
            <a:rect r="r" b="b" t="t" l="l"/>
            <a:pathLst>
              <a:path h="4114800" w="3965638">
                <a:moveTo>
                  <a:pt x="3965639" y="0"/>
                </a:moveTo>
                <a:lnTo>
                  <a:pt x="0" y="0"/>
                </a:lnTo>
                <a:lnTo>
                  <a:pt x="0" y="4114800"/>
                </a:lnTo>
                <a:lnTo>
                  <a:pt x="3965639" y="4114800"/>
                </a:lnTo>
                <a:lnTo>
                  <a:pt x="396563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243741" y="8051997"/>
            <a:ext cx="2240553" cy="2575348"/>
          </a:xfrm>
          <a:custGeom>
            <a:avLst/>
            <a:gdLst/>
            <a:ahLst/>
            <a:cxnLst/>
            <a:rect r="r" b="b" t="t" l="l"/>
            <a:pathLst>
              <a:path h="2575348" w="2240553">
                <a:moveTo>
                  <a:pt x="0" y="0"/>
                </a:moveTo>
                <a:lnTo>
                  <a:pt x="2240553" y="0"/>
                </a:lnTo>
                <a:lnTo>
                  <a:pt x="2240553" y="2575348"/>
                </a:lnTo>
                <a:lnTo>
                  <a:pt x="0" y="2575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2906">
            <a:off x="10925162" y="598614"/>
            <a:ext cx="1285585" cy="1319677"/>
          </a:xfrm>
          <a:custGeom>
            <a:avLst/>
            <a:gdLst/>
            <a:ahLst/>
            <a:cxnLst/>
            <a:rect r="r" b="b" t="t" l="l"/>
            <a:pathLst>
              <a:path h="1319677" w="1285585">
                <a:moveTo>
                  <a:pt x="0" y="0"/>
                </a:moveTo>
                <a:lnTo>
                  <a:pt x="1285585" y="0"/>
                </a:lnTo>
                <a:lnTo>
                  <a:pt x="1285585" y="1319676"/>
                </a:lnTo>
                <a:lnTo>
                  <a:pt x="0" y="1319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1567954" y="2725239"/>
            <a:ext cx="4629253" cy="474664"/>
            <a:chOff x="0" y="0"/>
            <a:chExt cx="42580786" cy="436604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580787" cy="4366049"/>
            </a:xfrm>
            <a:custGeom>
              <a:avLst/>
              <a:gdLst/>
              <a:ahLst/>
              <a:cxnLst/>
              <a:rect r="r" b="b" t="t" l="l"/>
              <a:pathLst>
                <a:path h="4366049" w="42580787">
                  <a:moveTo>
                    <a:pt x="167239" y="0"/>
                  </a:moveTo>
                  <a:lnTo>
                    <a:pt x="42413548" y="0"/>
                  </a:lnTo>
                  <a:cubicBezTo>
                    <a:pt x="42457901" y="0"/>
                    <a:pt x="42500441" y="17620"/>
                    <a:pt x="42531804" y="48983"/>
                  </a:cubicBezTo>
                  <a:cubicBezTo>
                    <a:pt x="42563166" y="80347"/>
                    <a:pt x="42580787" y="122885"/>
                    <a:pt x="42580787" y="167239"/>
                  </a:cubicBezTo>
                  <a:lnTo>
                    <a:pt x="42580787" y="4198810"/>
                  </a:lnTo>
                  <a:cubicBezTo>
                    <a:pt x="42580787" y="4243165"/>
                    <a:pt x="42563166" y="4285703"/>
                    <a:pt x="42531804" y="4317066"/>
                  </a:cubicBezTo>
                  <a:cubicBezTo>
                    <a:pt x="42500441" y="4348430"/>
                    <a:pt x="42457901" y="4366049"/>
                    <a:pt x="42413548" y="4366049"/>
                  </a:cubicBezTo>
                  <a:lnTo>
                    <a:pt x="167239" y="4366049"/>
                  </a:lnTo>
                  <a:cubicBezTo>
                    <a:pt x="122885" y="4366049"/>
                    <a:pt x="80347" y="4348430"/>
                    <a:pt x="48983" y="4317066"/>
                  </a:cubicBezTo>
                  <a:cubicBezTo>
                    <a:pt x="17620" y="4285703"/>
                    <a:pt x="0" y="4243165"/>
                    <a:pt x="0" y="4198810"/>
                  </a:cubicBezTo>
                  <a:lnTo>
                    <a:pt x="0" y="167239"/>
                  </a:lnTo>
                  <a:cubicBezTo>
                    <a:pt x="0" y="122885"/>
                    <a:pt x="17620" y="80347"/>
                    <a:pt x="48983" y="48983"/>
                  </a:cubicBezTo>
                  <a:cubicBezTo>
                    <a:pt x="80347" y="17620"/>
                    <a:pt x="122885" y="0"/>
                    <a:pt x="167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42580786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67954" y="4343516"/>
            <a:ext cx="4629253" cy="474664"/>
            <a:chOff x="0" y="0"/>
            <a:chExt cx="42580786" cy="436604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2580787" cy="4366049"/>
            </a:xfrm>
            <a:custGeom>
              <a:avLst/>
              <a:gdLst/>
              <a:ahLst/>
              <a:cxnLst/>
              <a:rect r="r" b="b" t="t" l="l"/>
              <a:pathLst>
                <a:path h="4366049" w="42580787">
                  <a:moveTo>
                    <a:pt x="167239" y="0"/>
                  </a:moveTo>
                  <a:lnTo>
                    <a:pt x="42413548" y="0"/>
                  </a:lnTo>
                  <a:cubicBezTo>
                    <a:pt x="42457901" y="0"/>
                    <a:pt x="42500441" y="17620"/>
                    <a:pt x="42531804" y="48983"/>
                  </a:cubicBezTo>
                  <a:cubicBezTo>
                    <a:pt x="42563166" y="80347"/>
                    <a:pt x="42580787" y="122885"/>
                    <a:pt x="42580787" y="167239"/>
                  </a:cubicBezTo>
                  <a:lnTo>
                    <a:pt x="42580787" y="4198810"/>
                  </a:lnTo>
                  <a:cubicBezTo>
                    <a:pt x="42580787" y="4243165"/>
                    <a:pt x="42563166" y="4285703"/>
                    <a:pt x="42531804" y="4317066"/>
                  </a:cubicBezTo>
                  <a:cubicBezTo>
                    <a:pt x="42500441" y="4348430"/>
                    <a:pt x="42457901" y="4366049"/>
                    <a:pt x="42413548" y="4366049"/>
                  </a:cubicBezTo>
                  <a:lnTo>
                    <a:pt x="167239" y="4366049"/>
                  </a:lnTo>
                  <a:cubicBezTo>
                    <a:pt x="122885" y="4366049"/>
                    <a:pt x="80347" y="4348430"/>
                    <a:pt x="48983" y="4317066"/>
                  </a:cubicBezTo>
                  <a:cubicBezTo>
                    <a:pt x="17620" y="4285703"/>
                    <a:pt x="0" y="4243165"/>
                    <a:pt x="0" y="4198810"/>
                  </a:cubicBezTo>
                  <a:lnTo>
                    <a:pt x="0" y="167239"/>
                  </a:lnTo>
                  <a:cubicBezTo>
                    <a:pt x="0" y="122885"/>
                    <a:pt x="17620" y="80347"/>
                    <a:pt x="48983" y="48983"/>
                  </a:cubicBezTo>
                  <a:cubicBezTo>
                    <a:pt x="80347" y="17620"/>
                    <a:pt x="122885" y="0"/>
                    <a:pt x="167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42580786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567954" y="5960425"/>
            <a:ext cx="4629253" cy="474664"/>
            <a:chOff x="0" y="0"/>
            <a:chExt cx="42580786" cy="43660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580787" cy="4366049"/>
            </a:xfrm>
            <a:custGeom>
              <a:avLst/>
              <a:gdLst/>
              <a:ahLst/>
              <a:cxnLst/>
              <a:rect r="r" b="b" t="t" l="l"/>
              <a:pathLst>
                <a:path h="4366049" w="42580787">
                  <a:moveTo>
                    <a:pt x="167239" y="0"/>
                  </a:moveTo>
                  <a:lnTo>
                    <a:pt x="42413548" y="0"/>
                  </a:lnTo>
                  <a:cubicBezTo>
                    <a:pt x="42457901" y="0"/>
                    <a:pt x="42500441" y="17620"/>
                    <a:pt x="42531804" y="48983"/>
                  </a:cubicBezTo>
                  <a:cubicBezTo>
                    <a:pt x="42563166" y="80347"/>
                    <a:pt x="42580787" y="122885"/>
                    <a:pt x="42580787" y="167239"/>
                  </a:cubicBezTo>
                  <a:lnTo>
                    <a:pt x="42580787" y="4198810"/>
                  </a:lnTo>
                  <a:cubicBezTo>
                    <a:pt x="42580787" y="4243165"/>
                    <a:pt x="42563166" y="4285703"/>
                    <a:pt x="42531804" y="4317066"/>
                  </a:cubicBezTo>
                  <a:cubicBezTo>
                    <a:pt x="42500441" y="4348430"/>
                    <a:pt x="42457901" y="4366049"/>
                    <a:pt x="42413548" y="4366049"/>
                  </a:cubicBezTo>
                  <a:lnTo>
                    <a:pt x="167239" y="4366049"/>
                  </a:lnTo>
                  <a:cubicBezTo>
                    <a:pt x="122885" y="4366049"/>
                    <a:pt x="80347" y="4348430"/>
                    <a:pt x="48983" y="4317066"/>
                  </a:cubicBezTo>
                  <a:cubicBezTo>
                    <a:pt x="17620" y="4285703"/>
                    <a:pt x="0" y="4243165"/>
                    <a:pt x="0" y="4198810"/>
                  </a:cubicBezTo>
                  <a:lnTo>
                    <a:pt x="0" y="167239"/>
                  </a:lnTo>
                  <a:cubicBezTo>
                    <a:pt x="0" y="122885"/>
                    <a:pt x="17620" y="80347"/>
                    <a:pt x="48983" y="48983"/>
                  </a:cubicBezTo>
                  <a:cubicBezTo>
                    <a:pt x="80347" y="17620"/>
                    <a:pt x="122885" y="0"/>
                    <a:pt x="167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42580786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567954" y="7577333"/>
            <a:ext cx="4629253" cy="474664"/>
            <a:chOff x="0" y="0"/>
            <a:chExt cx="42580786" cy="436604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2580787" cy="4366049"/>
            </a:xfrm>
            <a:custGeom>
              <a:avLst/>
              <a:gdLst/>
              <a:ahLst/>
              <a:cxnLst/>
              <a:rect r="r" b="b" t="t" l="l"/>
              <a:pathLst>
                <a:path h="4366049" w="42580787">
                  <a:moveTo>
                    <a:pt x="167239" y="0"/>
                  </a:moveTo>
                  <a:lnTo>
                    <a:pt x="42413548" y="0"/>
                  </a:lnTo>
                  <a:cubicBezTo>
                    <a:pt x="42457901" y="0"/>
                    <a:pt x="42500441" y="17620"/>
                    <a:pt x="42531804" y="48983"/>
                  </a:cubicBezTo>
                  <a:cubicBezTo>
                    <a:pt x="42563166" y="80347"/>
                    <a:pt x="42580787" y="122885"/>
                    <a:pt x="42580787" y="167239"/>
                  </a:cubicBezTo>
                  <a:lnTo>
                    <a:pt x="42580787" y="4198810"/>
                  </a:lnTo>
                  <a:cubicBezTo>
                    <a:pt x="42580787" y="4243165"/>
                    <a:pt x="42563166" y="4285703"/>
                    <a:pt x="42531804" y="4317066"/>
                  </a:cubicBezTo>
                  <a:cubicBezTo>
                    <a:pt x="42500441" y="4348430"/>
                    <a:pt x="42457901" y="4366049"/>
                    <a:pt x="42413548" y="4366049"/>
                  </a:cubicBezTo>
                  <a:lnTo>
                    <a:pt x="167239" y="4366049"/>
                  </a:lnTo>
                  <a:cubicBezTo>
                    <a:pt x="122885" y="4366049"/>
                    <a:pt x="80347" y="4348430"/>
                    <a:pt x="48983" y="4317066"/>
                  </a:cubicBezTo>
                  <a:cubicBezTo>
                    <a:pt x="17620" y="4285703"/>
                    <a:pt x="0" y="4243165"/>
                    <a:pt x="0" y="4198810"/>
                  </a:cubicBezTo>
                  <a:lnTo>
                    <a:pt x="0" y="167239"/>
                  </a:lnTo>
                  <a:cubicBezTo>
                    <a:pt x="0" y="122885"/>
                    <a:pt x="17620" y="80347"/>
                    <a:pt x="48983" y="48983"/>
                  </a:cubicBezTo>
                  <a:cubicBezTo>
                    <a:pt x="80347" y="17620"/>
                    <a:pt x="122885" y="0"/>
                    <a:pt x="167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42580786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705761" y="2823234"/>
            <a:ext cx="3797716" cy="278673"/>
            <a:chOff x="0" y="0"/>
            <a:chExt cx="59499794" cy="436604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9499791" cy="4366049"/>
            </a:xfrm>
            <a:custGeom>
              <a:avLst/>
              <a:gdLst/>
              <a:ahLst/>
              <a:cxnLst/>
              <a:rect r="r" b="b" t="t" l="l"/>
              <a:pathLst>
                <a:path h="4366049" w="59499791">
                  <a:moveTo>
                    <a:pt x="203857" y="0"/>
                  </a:moveTo>
                  <a:lnTo>
                    <a:pt x="59295934" y="0"/>
                  </a:lnTo>
                  <a:cubicBezTo>
                    <a:pt x="59350002" y="0"/>
                    <a:pt x="59401850" y="21478"/>
                    <a:pt x="59440080" y="59708"/>
                  </a:cubicBezTo>
                  <a:cubicBezTo>
                    <a:pt x="59478317" y="97939"/>
                    <a:pt x="59499791" y="149791"/>
                    <a:pt x="59499791" y="203857"/>
                  </a:cubicBezTo>
                  <a:lnTo>
                    <a:pt x="59499791" y="4162192"/>
                  </a:lnTo>
                  <a:cubicBezTo>
                    <a:pt x="59499791" y="4216259"/>
                    <a:pt x="59478317" y="4268110"/>
                    <a:pt x="59440080" y="4306341"/>
                  </a:cubicBezTo>
                  <a:cubicBezTo>
                    <a:pt x="59401850" y="4344572"/>
                    <a:pt x="59350002" y="4366049"/>
                    <a:pt x="59295934" y="4366049"/>
                  </a:cubicBezTo>
                  <a:lnTo>
                    <a:pt x="203857" y="4366049"/>
                  </a:lnTo>
                  <a:cubicBezTo>
                    <a:pt x="91270" y="4366049"/>
                    <a:pt x="0" y="4274779"/>
                    <a:pt x="0" y="4162192"/>
                  </a:cubicBezTo>
                  <a:lnTo>
                    <a:pt x="0" y="203857"/>
                  </a:lnTo>
                  <a:cubicBezTo>
                    <a:pt x="0" y="91270"/>
                    <a:pt x="91270" y="0"/>
                    <a:pt x="203857" y="0"/>
                  </a:cubicBezTo>
                  <a:close/>
                </a:path>
              </a:pathLst>
            </a:custGeom>
            <a:solidFill>
              <a:srgbClr val="007DB8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59499794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705761" y="4441511"/>
            <a:ext cx="3797716" cy="278673"/>
            <a:chOff x="0" y="0"/>
            <a:chExt cx="59499794" cy="436604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9499791" cy="4366049"/>
            </a:xfrm>
            <a:custGeom>
              <a:avLst/>
              <a:gdLst/>
              <a:ahLst/>
              <a:cxnLst/>
              <a:rect r="r" b="b" t="t" l="l"/>
              <a:pathLst>
                <a:path h="4366049" w="59499791">
                  <a:moveTo>
                    <a:pt x="203857" y="0"/>
                  </a:moveTo>
                  <a:lnTo>
                    <a:pt x="59295934" y="0"/>
                  </a:lnTo>
                  <a:cubicBezTo>
                    <a:pt x="59350002" y="0"/>
                    <a:pt x="59401850" y="21478"/>
                    <a:pt x="59440080" y="59708"/>
                  </a:cubicBezTo>
                  <a:cubicBezTo>
                    <a:pt x="59478317" y="97939"/>
                    <a:pt x="59499791" y="149791"/>
                    <a:pt x="59499791" y="203857"/>
                  </a:cubicBezTo>
                  <a:lnTo>
                    <a:pt x="59499791" y="4162192"/>
                  </a:lnTo>
                  <a:cubicBezTo>
                    <a:pt x="59499791" y="4216259"/>
                    <a:pt x="59478317" y="4268110"/>
                    <a:pt x="59440080" y="4306341"/>
                  </a:cubicBezTo>
                  <a:cubicBezTo>
                    <a:pt x="59401850" y="4344572"/>
                    <a:pt x="59350002" y="4366049"/>
                    <a:pt x="59295934" y="4366049"/>
                  </a:cubicBezTo>
                  <a:lnTo>
                    <a:pt x="203857" y="4366049"/>
                  </a:lnTo>
                  <a:cubicBezTo>
                    <a:pt x="91270" y="4366049"/>
                    <a:pt x="0" y="4274779"/>
                    <a:pt x="0" y="4162192"/>
                  </a:cubicBezTo>
                  <a:lnTo>
                    <a:pt x="0" y="203857"/>
                  </a:lnTo>
                  <a:cubicBezTo>
                    <a:pt x="0" y="91270"/>
                    <a:pt x="91270" y="0"/>
                    <a:pt x="203857" y="0"/>
                  </a:cubicBezTo>
                  <a:close/>
                </a:path>
              </a:pathLst>
            </a:custGeom>
            <a:solidFill>
              <a:srgbClr val="F75D0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59499794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705761" y="6058420"/>
            <a:ext cx="3797716" cy="278673"/>
            <a:chOff x="0" y="0"/>
            <a:chExt cx="59499794" cy="436604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9499791" cy="4366049"/>
            </a:xfrm>
            <a:custGeom>
              <a:avLst/>
              <a:gdLst/>
              <a:ahLst/>
              <a:cxnLst/>
              <a:rect r="r" b="b" t="t" l="l"/>
              <a:pathLst>
                <a:path h="4366049" w="59499791">
                  <a:moveTo>
                    <a:pt x="203857" y="0"/>
                  </a:moveTo>
                  <a:lnTo>
                    <a:pt x="59295934" y="0"/>
                  </a:lnTo>
                  <a:cubicBezTo>
                    <a:pt x="59350002" y="0"/>
                    <a:pt x="59401850" y="21478"/>
                    <a:pt x="59440080" y="59708"/>
                  </a:cubicBezTo>
                  <a:cubicBezTo>
                    <a:pt x="59478317" y="97939"/>
                    <a:pt x="59499791" y="149791"/>
                    <a:pt x="59499791" y="203857"/>
                  </a:cubicBezTo>
                  <a:lnTo>
                    <a:pt x="59499791" y="4162192"/>
                  </a:lnTo>
                  <a:cubicBezTo>
                    <a:pt x="59499791" y="4216259"/>
                    <a:pt x="59478317" y="4268110"/>
                    <a:pt x="59440080" y="4306341"/>
                  </a:cubicBezTo>
                  <a:cubicBezTo>
                    <a:pt x="59401850" y="4344572"/>
                    <a:pt x="59350002" y="4366049"/>
                    <a:pt x="59295934" y="4366049"/>
                  </a:cubicBezTo>
                  <a:lnTo>
                    <a:pt x="203857" y="4366049"/>
                  </a:lnTo>
                  <a:cubicBezTo>
                    <a:pt x="91270" y="4366049"/>
                    <a:pt x="0" y="4274779"/>
                    <a:pt x="0" y="4162192"/>
                  </a:cubicBezTo>
                  <a:lnTo>
                    <a:pt x="0" y="203857"/>
                  </a:lnTo>
                  <a:cubicBezTo>
                    <a:pt x="0" y="91270"/>
                    <a:pt x="91270" y="0"/>
                    <a:pt x="203857" y="0"/>
                  </a:cubicBezTo>
                  <a:close/>
                </a:path>
              </a:pathLst>
            </a:custGeom>
            <a:solidFill>
              <a:srgbClr val="5D9324"/>
            </a:solidFill>
            <a:ln cap="rnd">
              <a:noFill/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59499794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705761" y="7675329"/>
            <a:ext cx="3797716" cy="278673"/>
            <a:chOff x="0" y="0"/>
            <a:chExt cx="59499794" cy="436604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9499791" cy="4366049"/>
            </a:xfrm>
            <a:custGeom>
              <a:avLst/>
              <a:gdLst/>
              <a:ahLst/>
              <a:cxnLst/>
              <a:rect r="r" b="b" t="t" l="l"/>
              <a:pathLst>
                <a:path h="4366049" w="59499791">
                  <a:moveTo>
                    <a:pt x="203857" y="0"/>
                  </a:moveTo>
                  <a:lnTo>
                    <a:pt x="59295934" y="0"/>
                  </a:lnTo>
                  <a:cubicBezTo>
                    <a:pt x="59350002" y="0"/>
                    <a:pt x="59401850" y="21478"/>
                    <a:pt x="59440080" y="59708"/>
                  </a:cubicBezTo>
                  <a:cubicBezTo>
                    <a:pt x="59478317" y="97939"/>
                    <a:pt x="59499791" y="149791"/>
                    <a:pt x="59499791" y="203857"/>
                  </a:cubicBezTo>
                  <a:lnTo>
                    <a:pt x="59499791" y="4162192"/>
                  </a:lnTo>
                  <a:cubicBezTo>
                    <a:pt x="59499791" y="4216259"/>
                    <a:pt x="59478317" y="4268110"/>
                    <a:pt x="59440080" y="4306341"/>
                  </a:cubicBezTo>
                  <a:cubicBezTo>
                    <a:pt x="59401850" y="4344572"/>
                    <a:pt x="59350002" y="4366049"/>
                    <a:pt x="59295934" y="4366049"/>
                  </a:cubicBezTo>
                  <a:lnTo>
                    <a:pt x="203857" y="4366049"/>
                  </a:lnTo>
                  <a:cubicBezTo>
                    <a:pt x="91270" y="4366049"/>
                    <a:pt x="0" y="4274779"/>
                    <a:pt x="0" y="4162192"/>
                  </a:cubicBezTo>
                  <a:lnTo>
                    <a:pt x="0" y="203857"/>
                  </a:lnTo>
                  <a:cubicBezTo>
                    <a:pt x="0" y="91270"/>
                    <a:pt x="91270" y="0"/>
                    <a:pt x="203857" y="0"/>
                  </a:cubicBezTo>
                  <a:close/>
                </a:path>
              </a:pathLst>
            </a:custGeom>
            <a:solidFill>
              <a:srgbClr val="FFAC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59499794" cy="437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9638424" y="9070193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7" y="0"/>
                </a:lnTo>
                <a:lnTo>
                  <a:pt x="7627597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1567954" y="2106869"/>
            <a:ext cx="4324534" cy="43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Kawaii RT"/>
              </a:rPr>
              <a:t>Support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567954" y="3725146"/>
            <a:ext cx="4324534" cy="43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Kawaii RT"/>
              </a:rPr>
              <a:t>Resources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567954" y="5342055"/>
            <a:ext cx="4324534" cy="43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Kawaii RT"/>
              </a:rPr>
              <a:t>Feeling safe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567954" y="6958963"/>
            <a:ext cx="4948532" cy="43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>
                <a:solidFill>
                  <a:srgbClr val="000000"/>
                </a:solidFill>
                <a:latin typeface="Kawaii RT"/>
              </a:rPr>
              <a:t>Caring adult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5347" y="1173876"/>
            <a:ext cx="13792788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BUILDING BLOCKS OF RESILIENCE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161886" y="8402572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61886" y="-9822625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761971" y="9107487"/>
            <a:ext cx="8576747" cy="5532002"/>
          </a:xfrm>
          <a:custGeom>
            <a:avLst/>
            <a:gdLst/>
            <a:ahLst/>
            <a:cxnLst/>
            <a:rect r="r" b="b" t="t" l="l"/>
            <a:pathLst>
              <a:path h="5532002" w="8576747">
                <a:moveTo>
                  <a:pt x="0" y="0"/>
                </a:moveTo>
                <a:lnTo>
                  <a:pt x="8576747" y="0"/>
                </a:lnTo>
                <a:lnTo>
                  <a:pt x="8576747" y="5532002"/>
                </a:lnTo>
                <a:lnTo>
                  <a:pt x="0" y="5532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22956">
            <a:off x="-3259673" y="-3867421"/>
            <a:ext cx="8576747" cy="5532002"/>
          </a:xfrm>
          <a:custGeom>
            <a:avLst/>
            <a:gdLst/>
            <a:ahLst/>
            <a:cxnLst/>
            <a:rect r="r" b="b" t="t" l="l"/>
            <a:pathLst>
              <a:path h="5532002" w="8576747">
                <a:moveTo>
                  <a:pt x="0" y="0"/>
                </a:moveTo>
                <a:lnTo>
                  <a:pt x="8576746" y="0"/>
                </a:lnTo>
                <a:lnTo>
                  <a:pt x="8576746" y="5532002"/>
                </a:lnTo>
                <a:lnTo>
                  <a:pt x="0" y="5532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70927" y="9107487"/>
            <a:ext cx="8576747" cy="5532002"/>
          </a:xfrm>
          <a:custGeom>
            <a:avLst/>
            <a:gdLst/>
            <a:ahLst/>
            <a:cxnLst/>
            <a:rect r="r" b="b" t="t" l="l"/>
            <a:pathLst>
              <a:path h="5532002" w="8576747">
                <a:moveTo>
                  <a:pt x="0" y="0"/>
                </a:moveTo>
                <a:lnTo>
                  <a:pt x="8576746" y="0"/>
                </a:lnTo>
                <a:lnTo>
                  <a:pt x="8576746" y="5532002"/>
                </a:lnTo>
                <a:lnTo>
                  <a:pt x="0" y="5532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335372">
            <a:off x="11934533" y="-4244858"/>
            <a:ext cx="8576747" cy="5532002"/>
          </a:xfrm>
          <a:custGeom>
            <a:avLst/>
            <a:gdLst/>
            <a:ahLst/>
            <a:cxnLst/>
            <a:rect r="r" b="b" t="t" l="l"/>
            <a:pathLst>
              <a:path h="5532002" w="8576747">
                <a:moveTo>
                  <a:pt x="0" y="0"/>
                </a:moveTo>
                <a:lnTo>
                  <a:pt x="8576746" y="0"/>
                </a:lnTo>
                <a:lnTo>
                  <a:pt x="8576746" y="5532002"/>
                </a:lnTo>
                <a:lnTo>
                  <a:pt x="0" y="5532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6008135" y="2705292"/>
            <a:ext cx="1527320" cy="1491047"/>
          </a:xfrm>
          <a:custGeom>
            <a:avLst/>
            <a:gdLst/>
            <a:ahLst/>
            <a:cxnLst/>
            <a:rect r="r" b="b" t="t" l="l"/>
            <a:pathLst>
              <a:path h="1491047" w="1527320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696958"/>
            <a:ext cx="1411227" cy="1411227"/>
          </a:xfrm>
          <a:custGeom>
            <a:avLst/>
            <a:gdLst/>
            <a:ahLst/>
            <a:cxnLst/>
            <a:rect r="r" b="b" t="t" l="l"/>
            <a:pathLst>
              <a:path h="1411227" w="1411227">
                <a:moveTo>
                  <a:pt x="0" y="0"/>
                </a:moveTo>
                <a:lnTo>
                  <a:pt x="1411227" y="0"/>
                </a:lnTo>
                <a:lnTo>
                  <a:pt x="1411227" y="1411227"/>
                </a:lnTo>
                <a:lnTo>
                  <a:pt x="0" y="14112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24264">
            <a:off x="1530927" y="3053179"/>
            <a:ext cx="1179927" cy="1211217"/>
          </a:xfrm>
          <a:custGeom>
            <a:avLst/>
            <a:gdLst/>
            <a:ahLst/>
            <a:cxnLst/>
            <a:rect r="r" b="b" t="t" l="l"/>
            <a:pathLst>
              <a:path h="1211217" w="1179927">
                <a:moveTo>
                  <a:pt x="0" y="0"/>
                </a:moveTo>
                <a:lnTo>
                  <a:pt x="1179927" y="0"/>
                </a:lnTo>
                <a:lnTo>
                  <a:pt x="1179927" y="1211216"/>
                </a:lnTo>
                <a:lnTo>
                  <a:pt x="0" y="12112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94049">
            <a:off x="8327743" y="96001"/>
            <a:ext cx="1632514" cy="1297849"/>
          </a:xfrm>
          <a:custGeom>
            <a:avLst/>
            <a:gdLst/>
            <a:ahLst/>
            <a:cxnLst/>
            <a:rect r="r" b="b" t="t" l="l"/>
            <a:pathLst>
              <a:path h="1297849" w="1632514">
                <a:moveTo>
                  <a:pt x="0" y="0"/>
                </a:moveTo>
                <a:lnTo>
                  <a:pt x="1632514" y="0"/>
                </a:lnTo>
                <a:lnTo>
                  <a:pt x="1632514" y="1297849"/>
                </a:lnTo>
                <a:lnTo>
                  <a:pt x="0" y="129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7001" y="4418132"/>
            <a:ext cx="8556999" cy="3797168"/>
          </a:xfrm>
          <a:custGeom>
            <a:avLst/>
            <a:gdLst/>
            <a:ahLst/>
            <a:cxnLst/>
            <a:rect r="r" b="b" t="t" l="l"/>
            <a:pathLst>
              <a:path h="3797168" w="8556999">
                <a:moveTo>
                  <a:pt x="0" y="0"/>
                </a:moveTo>
                <a:lnTo>
                  <a:pt x="8556999" y="0"/>
                </a:lnTo>
                <a:lnTo>
                  <a:pt x="8556999" y="3797168"/>
                </a:lnTo>
                <a:lnTo>
                  <a:pt x="0" y="379716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569902">
            <a:off x="5599896" y="5675593"/>
            <a:ext cx="393626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Manage</a:t>
            </a:r>
          </a:p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Stress</a:t>
            </a:r>
          </a:p>
        </p:txBody>
      </p:sp>
      <p:sp>
        <p:nvSpPr>
          <p:cNvPr name="TextBox 15" id="15"/>
          <p:cNvSpPr txBox="true"/>
          <p:nvPr/>
        </p:nvSpPr>
        <p:spPr>
          <a:xfrm rot="-293498">
            <a:off x="2689261" y="6280150"/>
            <a:ext cx="3936262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Seek Help</a:t>
            </a:r>
          </a:p>
        </p:txBody>
      </p:sp>
      <p:sp>
        <p:nvSpPr>
          <p:cNvPr name="TextBox 16" id="16"/>
          <p:cNvSpPr txBox="true"/>
          <p:nvPr/>
        </p:nvSpPr>
        <p:spPr>
          <a:xfrm rot="1134685">
            <a:off x="152759" y="5972202"/>
            <a:ext cx="393626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Self</a:t>
            </a:r>
          </a:p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Confidence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9253138" y="4605404"/>
            <a:ext cx="8556999" cy="3797168"/>
          </a:xfrm>
          <a:custGeom>
            <a:avLst/>
            <a:gdLst/>
            <a:ahLst/>
            <a:cxnLst/>
            <a:rect r="r" b="b" t="t" l="l"/>
            <a:pathLst>
              <a:path h="3797168" w="8556999">
                <a:moveTo>
                  <a:pt x="0" y="0"/>
                </a:moveTo>
                <a:lnTo>
                  <a:pt x="8556999" y="0"/>
                </a:lnTo>
                <a:lnTo>
                  <a:pt x="8556999" y="3797168"/>
                </a:lnTo>
                <a:lnTo>
                  <a:pt x="0" y="379716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1556513">
            <a:off x="8908902" y="6264993"/>
            <a:ext cx="393626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Solving</a:t>
            </a:r>
          </a:p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Problems</a:t>
            </a:r>
          </a:p>
        </p:txBody>
      </p:sp>
      <p:sp>
        <p:nvSpPr>
          <p:cNvPr name="TextBox 19" id="19"/>
          <p:cNvSpPr txBox="true"/>
          <p:nvPr/>
        </p:nvSpPr>
        <p:spPr>
          <a:xfrm rot="-2084072">
            <a:off x="11563506" y="6129604"/>
            <a:ext cx="393626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Positive</a:t>
            </a:r>
          </a:p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Attitude</a:t>
            </a:r>
          </a:p>
        </p:txBody>
      </p:sp>
      <p:sp>
        <p:nvSpPr>
          <p:cNvPr name="TextBox 20" id="20"/>
          <p:cNvSpPr txBox="true"/>
          <p:nvPr/>
        </p:nvSpPr>
        <p:spPr>
          <a:xfrm rot="-593230">
            <a:off x="14310641" y="5777147"/>
            <a:ext cx="393626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Inner</a:t>
            </a:r>
          </a:p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Strength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88915" y="8354947"/>
            <a:ext cx="13510171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useo Sans"/>
              </a:rPr>
              <a:t>Resilience video: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useo Sans"/>
              </a:rPr>
              <a:t> </a:t>
            </a:r>
            <a:r>
              <a:rPr lang="en-US" sz="2699" u="sng">
                <a:solidFill>
                  <a:srgbClr val="000000"/>
                </a:solidFill>
                <a:latin typeface="Museo Sans"/>
                <a:hlinkClick r:id="rId21" tooltip="https://www.albertafamilywellness.org/resources/video/brains-journey-to-resilience"/>
              </a:rPr>
              <a:t>https://www.albertafamilywellness.org/resources/video/brains-journey-to-resilience</a:t>
            </a:r>
            <a:r>
              <a:rPr lang="en-US" sz="2699">
                <a:solidFill>
                  <a:srgbClr val="000000"/>
                </a:solidFill>
                <a:latin typeface="Museo Sans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8151" y="-3101605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93783" y="6248036"/>
            <a:ext cx="9646144" cy="9646144"/>
          </a:xfrm>
          <a:custGeom>
            <a:avLst/>
            <a:gdLst/>
            <a:ahLst/>
            <a:cxnLst/>
            <a:rect r="r" b="b" t="t" l="l"/>
            <a:pathLst>
              <a:path h="9646144" w="9646144">
                <a:moveTo>
                  <a:pt x="0" y="0"/>
                </a:moveTo>
                <a:lnTo>
                  <a:pt x="9646144" y="0"/>
                </a:lnTo>
                <a:lnTo>
                  <a:pt x="9646144" y="9646144"/>
                </a:lnTo>
                <a:lnTo>
                  <a:pt x="0" y="9646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511656" y="4069678"/>
            <a:ext cx="13747644" cy="4267301"/>
            <a:chOff x="0" y="0"/>
            <a:chExt cx="9853691" cy="30586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53691" cy="3058609"/>
            </a:xfrm>
            <a:custGeom>
              <a:avLst/>
              <a:gdLst/>
              <a:ahLst/>
              <a:cxnLst/>
              <a:rect r="r" b="b" t="t" l="l"/>
              <a:pathLst>
                <a:path h="3058609" w="9853691">
                  <a:moveTo>
                    <a:pt x="56315" y="0"/>
                  </a:moveTo>
                  <a:lnTo>
                    <a:pt x="9797376" y="0"/>
                  </a:lnTo>
                  <a:cubicBezTo>
                    <a:pt x="9828478" y="0"/>
                    <a:pt x="9853691" y="25213"/>
                    <a:pt x="9853691" y="56315"/>
                  </a:cubicBezTo>
                  <a:lnTo>
                    <a:pt x="9853691" y="3002294"/>
                  </a:lnTo>
                  <a:cubicBezTo>
                    <a:pt x="9853691" y="3017230"/>
                    <a:pt x="9847758" y="3031554"/>
                    <a:pt x="9837196" y="3042115"/>
                  </a:cubicBezTo>
                  <a:cubicBezTo>
                    <a:pt x="9826636" y="3052676"/>
                    <a:pt x="9812312" y="3058609"/>
                    <a:pt x="9797376" y="3058609"/>
                  </a:cubicBezTo>
                  <a:lnTo>
                    <a:pt x="56315" y="3058609"/>
                  </a:lnTo>
                  <a:cubicBezTo>
                    <a:pt x="25213" y="3058609"/>
                    <a:pt x="0" y="3033396"/>
                    <a:pt x="0" y="3002294"/>
                  </a:cubicBezTo>
                  <a:lnTo>
                    <a:pt x="0" y="56315"/>
                  </a:lnTo>
                  <a:cubicBezTo>
                    <a:pt x="0" y="25213"/>
                    <a:pt x="25213" y="0"/>
                    <a:pt x="563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53691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211853" y="6248036"/>
            <a:ext cx="4481105" cy="5150696"/>
          </a:xfrm>
          <a:custGeom>
            <a:avLst/>
            <a:gdLst/>
            <a:ahLst/>
            <a:cxnLst/>
            <a:rect r="r" b="b" t="t" l="l"/>
            <a:pathLst>
              <a:path h="5150696" w="4481105">
                <a:moveTo>
                  <a:pt x="0" y="0"/>
                </a:moveTo>
                <a:lnTo>
                  <a:pt x="4481106" y="0"/>
                </a:lnTo>
                <a:lnTo>
                  <a:pt x="4481106" y="5150696"/>
                </a:lnTo>
                <a:lnTo>
                  <a:pt x="0" y="5150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957221" y="-853318"/>
            <a:ext cx="5189006" cy="5384183"/>
          </a:xfrm>
          <a:custGeom>
            <a:avLst/>
            <a:gdLst/>
            <a:ahLst/>
            <a:cxnLst/>
            <a:rect r="r" b="b" t="t" l="l"/>
            <a:pathLst>
              <a:path h="5384183" w="5189006">
                <a:moveTo>
                  <a:pt x="0" y="0"/>
                </a:moveTo>
                <a:lnTo>
                  <a:pt x="5189006" y="0"/>
                </a:lnTo>
                <a:lnTo>
                  <a:pt x="5189006" y="5384182"/>
                </a:lnTo>
                <a:lnTo>
                  <a:pt x="0" y="5384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15905" y="152417"/>
            <a:ext cx="1041316" cy="1752566"/>
          </a:xfrm>
          <a:custGeom>
            <a:avLst/>
            <a:gdLst/>
            <a:ahLst/>
            <a:cxnLst/>
            <a:rect r="r" b="b" t="t" l="l"/>
            <a:pathLst>
              <a:path h="1752566" w="1041316">
                <a:moveTo>
                  <a:pt x="0" y="0"/>
                </a:moveTo>
                <a:lnTo>
                  <a:pt x="1041316" y="0"/>
                </a:lnTo>
                <a:lnTo>
                  <a:pt x="1041316" y="1752566"/>
                </a:lnTo>
                <a:lnTo>
                  <a:pt x="0" y="1752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969" y="933739"/>
            <a:ext cx="1854104" cy="1810069"/>
          </a:xfrm>
          <a:custGeom>
            <a:avLst/>
            <a:gdLst/>
            <a:ahLst/>
            <a:cxnLst/>
            <a:rect r="r" b="b" t="t" l="l"/>
            <a:pathLst>
              <a:path h="1810069" w="1854104">
                <a:moveTo>
                  <a:pt x="0" y="0"/>
                </a:moveTo>
                <a:lnTo>
                  <a:pt x="1854104" y="0"/>
                </a:lnTo>
                <a:lnTo>
                  <a:pt x="1854104" y="1810069"/>
                </a:lnTo>
                <a:lnTo>
                  <a:pt x="0" y="1810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46984">
            <a:off x="13612958" y="7414737"/>
            <a:ext cx="1440523" cy="1478723"/>
          </a:xfrm>
          <a:custGeom>
            <a:avLst/>
            <a:gdLst/>
            <a:ahLst/>
            <a:cxnLst/>
            <a:rect r="r" b="b" t="t" l="l"/>
            <a:pathLst>
              <a:path h="1478723" w="1440523">
                <a:moveTo>
                  <a:pt x="0" y="0"/>
                </a:moveTo>
                <a:lnTo>
                  <a:pt x="1440523" y="0"/>
                </a:lnTo>
                <a:lnTo>
                  <a:pt x="1440523" y="1478724"/>
                </a:lnTo>
                <a:lnTo>
                  <a:pt x="0" y="1478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53615" y="571945"/>
            <a:ext cx="12903606" cy="252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0000"/>
                </a:solidFill>
                <a:latin typeface="Kawaii RT"/>
              </a:rPr>
              <a:t>APPLYING TRAUMA-INFORMED PRACTICES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882804" y="4463113"/>
            <a:ext cx="1200201" cy="1200201"/>
          </a:xfrm>
          <a:custGeom>
            <a:avLst/>
            <a:gdLst/>
            <a:ahLst/>
            <a:cxnLst/>
            <a:rect r="r" b="b" t="t" l="l"/>
            <a:pathLst>
              <a:path h="1200201" w="1200201">
                <a:moveTo>
                  <a:pt x="0" y="0"/>
                </a:moveTo>
                <a:lnTo>
                  <a:pt x="1200201" y="0"/>
                </a:lnTo>
                <a:lnTo>
                  <a:pt x="1200201" y="1200201"/>
                </a:lnTo>
                <a:lnTo>
                  <a:pt x="0" y="12002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2882804" y="8823384"/>
            <a:ext cx="4438064" cy="2712766"/>
          </a:xfrm>
          <a:custGeom>
            <a:avLst/>
            <a:gdLst/>
            <a:ahLst/>
            <a:cxnLst/>
            <a:rect r="r" b="b" t="t" l="l"/>
            <a:pathLst>
              <a:path h="2712766" w="4438064">
                <a:moveTo>
                  <a:pt x="0" y="0"/>
                </a:moveTo>
                <a:lnTo>
                  <a:pt x="4438064" y="0"/>
                </a:lnTo>
                <a:lnTo>
                  <a:pt x="4438064" y="2712766"/>
                </a:lnTo>
                <a:lnTo>
                  <a:pt x="0" y="27127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52053" y="4750476"/>
            <a:ext cx="3720918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Safety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52053" y="5890300"/>
            <a:ext cx="4941731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Trustworthiness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652053" y="7030707"/>
            <a:ext cx="5193891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Choice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750099" y="4750476"/>
            <a:ext cx="5207122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Collaboration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50099" y="5890300"/>
            <a:ext cx="6157428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Empowerment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98946" y="-4311965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0318" y="1289204"/>
            <a:ext cx="13447679" cy="363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3000">
                <a:solidFill>
                  <a:srgbClr val="000000"/>
                </a:solidFill>
                <a:latin typeface="Kawaii RT"/>
              </a:rPr>
              <a:t>HOW CAN THE LIBRARY HELP?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596200" y="-1858725"/>
            <a:ext cx="5106904" cy="5106904"/>
          </a:xfrm>
          <a:custGeom>
            <a:avLst/>
            <a:gdLst/>
            <a:ahLst/>
            <a:cxnLst/>
            <a:rect r="r" b="b" t="t" l="l"/>
            <a:pathLst>
              <a:path h="5106904" w="5106904">
                <a:moveTo>
                  <a:pt x="0" y="0"/>
                </a:moveTo>
                <a:lnTo>
                  <a:pt x="5106904" y="0"/>
                </a:lnTo>
                <a:lnTo>
                  <a:pt x="5106904" y="5106904"/>
                </a:lnTo>
                <a:lnTo>
                  <a:pt x="0" y="51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23645" y="6532333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5731980" y="4452106"/>
            <a:ext cx="1527320" cy="1491047"/>
          </a:xfrm>
          <a:custGeom>
            <a:avLst/>
            <a:gdLst/>
            <a:ahLst/>
            <a:cxnLst/>
            <a:rect r="r" b="b" t="t" l="l"/>
            <a:pathLst>
              <a:path h="1491047" w="1527320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7175231"/>
            <a:ext cx="4930290" cy="910250"/>
            <a:chOff x="0" y="0"/>
            <a:chExt cx="16566692" cy="30586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566693" cy="3058609"/>
            </a:xfrm>
            <a:custGeom>
              <a:avLst/>
              <a:gdLst/>
              <a:ahLst/>
              <a:cxnLst/>
              <a:rect r="r" b="b" t="t" l="l"/>
              <a:pathLst>
                <a:path h="3058609" w="16566693">
                  <a:moveTo>
                    <a:pt x="157028" y="0"/>
                  </a:moveTo>
                  <a:lnTo>
                    <a:pt x="16409665" y="0"/>
                  </a:lnTo>
                  <a:cubicBezTo>
                    <a:pt x="16451312" y="0"/>
                    <a:pt x="16491252" y="16544"/>
                    <a:pt x="16520700" y="45992"/>
                  </a:cubicBezTo>
                  <a:cubicBezTo>
                    <a:pt x="16550149" y="75441"/>
                    <a:pt x="16566693" y="115381"/>
                    <a:pt x="16566693" y="157028"/>
                  </a:cubicBezTo>
                  <a:lnTo>
                    <a:pt x="16566693" y="2901581"/>
                  </a:lnTo>
                  <a:cubicBezTo>
                    <a:pt x="16566693" y="2943228"/>
                    <a:pt x="16550149" y="2983168"/>
                    <a:pt x="16520700" y="3012617"/>
                  </a:cubicBezTo>
                  <a:cubicBezTo>
                    <a:pt x="16491252" y="3042065"/>
                    <a:pt x="16451312" y="3058609"/>
                    <a:pt x="16409665" y="3058609"/>
                  </a:cubicBezTo>
                  <a:lnTo>
                    <a:pt x="157028" y="3058609"/>
                  </a:lnTo>
                  <a:cubicBezTo>
                    <a:pt x="115381" y="3058609"/>
                    <a:pt x="75441" y="3042065"/>
                    <a:pt x="45992" y="3012617"/>
                  </a:cubicBezTo>
                  <a:cubicBezTo>
                    <a:pt x="16544" y="2983168"/>
                    <a:pt x="0" y="2943228"/>
                    <a:pt x="0" y="2901581"/>
                  </a:cubicBezTo>
                  <a:lnTo>
                    <a:pt x="0" y="157028"/>
                  </a:lnTo>
                  <a:cubicBezTo>
                    <a:pt x="0" y="115381"/>
                    <a:pt x="16544" y="75441"/>
                    <a:pt x="45992" y="45992"/>
                  </a:cubicBezTo>
                  <a:cubicBezTo>
                    <a:pt x="75441" y="16544"/>
                    <a:pt x="115381" y="0"/>
                    <a:pt x="157028" y="0"/>
                  </a:cubicBezTo>
                  <a:close/>
                </a:path>
              </a:pathLst>
            </a:custGeom>
            <a:solidFill>
              <a:srgbClr val="EE8CB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6566692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678855" y="7175231"/>
            <a:ext cx="4930290" cy="910250"/>
            <a:chOff x="0" y="0"/>
            <a:chExt cx="16566692" cy="30586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566693" cy="3058609"/>
            </a:xfrm>
            <a:custGeom>
              <a:avLst/>
              <a:gdLst/>
              <a:ahLst/>
              <a:cxnLst/>
              <a:rect r="r" b="b" t="t" l="l"/>
              <a:pathLst>
                <a:path h="3058609" w="16566693">
                  <a:moveTo>
                    <a:pt x="157028" y="0"/>
                  </a:moveTo>
                  <a:lnTo>
                    <a:pt x="16409665" y="0"/>
                  </a:lnTo>
                  <a:cubicBezTo>
                    <a:pt x="16451312" y="0"/>
                    <a:pt x="16491252" y="16544"/>
                    <a:pt x="16520700" y="45992"/>
                  </a:cubicBezTo>
                  <a:cubicBezTo>
                    <a:pt x="16550149" y="75441"/>
                    <a:pt x="16566693" y="115381"/>
                    <a:pt x="16566693" y="157028"/>
                  </a:cubicBezTo>
                  <a:lnTo>
                    <a:pt x="16566693" y="2901581"/>
                  </a:lnTo>
                  <a:cubicBezTo>
                    <a:pt x="16566693" y="2943228"/>
                    <a:pt x="16550149" y="2983168"/>
                    <a:pt x="16520700" y="3012617"/>
                  </a:cubicBezTo>
                  <a:cubicBezTo>
                    <a:pt x="16491252" y="3042065"/>
                    <a:pt x="16451312" y="3058609"/>
                    <a:pt x="16409665" y="3058609"/>
                  </a:cubicBezTo>
                  <a:lnTo>
                    <a:pt x="157028" y="3058609"/>
                  </a:lnTo>
                  <a:cubicBezTo>
                    <a:pt x="115381" y="3058609"/>
                    <a:pt x="75441" y="3042065"/>
                    <a:pt x="45992" y="3012617"/>
                  </a:cubicBezTo>
                  <a:cubicBezTo>
                    <a:pt x="16544" y="2983168"/>
                    <a:pt x="0" y="2943228"/>
                    <a:pt x="0" y="2901581"/>
                  </a:cubicBezTo>
                  <a:lnTo>
                    <a:pt x="0" y="157028"/>
                  </a:lnTo>
                  <a:cubicBezTo>
                    <a:pt x="0" y="115381"/>
                    <a:pt x="16544" y="75441"/>
                    <a:pt x="45992" y="45992"/>
                  </a:cubicBezTo>
                  <a:cubicBezTo>
                    <a:pt x="75441" y="16544"/>
                    <a:pt x="115381" y="0"/>
                    <a:pt x="157028" y="0"/>
                  </a:cubicBezTo>
                  <a:close/>
                </a:path>
              </a:pathLst>
            </a:custGeom>
            <a:solidFill>
              <a:srgbClr val="007DB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6566692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329010" y="7175231"/>
            <a:ext cx="4930290" cy="910250"/>
            <a:chOff x="0" y="0"/>
            <a:chExt cx="16566692" cy="30586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566693" cy="3058609"/>
            </a:xfrm>
            <a:custGeom>
              <a:avLst/>
              <a:gdLst/>
              <a:ahLst/>
              <a:cxnLst/>
              <a:rect r="r" b="b" t="t" l="l"/>
              <a:pathLst>
                <a:path h="3058609" w="16566693">
                  <a:moveTo>
                    <a:pt x="157028" y="0"/>
                  </a:moveTo>
                  <a:lnTo>
                    <a:pt x="16409665" y="0"/>
                  </a:lnTo>
                  <a:cubicBezTo>
                    <a:pt x="16451312" y="0"/>
                    <a:pt x="16491252" y="16544"/>
                    <a:pt x="16520700" y="45992"/>
                  </a:cubicBezTo>
                  <a:cubicBezTo>
                    <a:pt x="16550149" y="75441"/>
                    <a:pt x="16566693" y="115381"/>
                    <a:pt x="16566693" y="157028"/>
                  </a:cubicBezTo>
                  <a:lnTo>
                    <a:pt x="16566693" y="2901581"/>
                  </a:lnTo>
                  <a:cubicBezTo>
                    <a:pt x="16566693" y="2943228"/>
                    <a:pt x="16550149" y="2983168"/>
                    <a:pt x="16520700" y="3012617"/>
                  </a:cubicBezTo>
                  <a:cubicBezTo>
                    <a:pt x="16491252" y="3042065"/>
                    <a:pt x="16451312" y="3058609"/>
                    <a:pt x="16409665" y="3058609"/>
                  </a:cubicBezTo>
                  <a:lnTo>
                    <a:pt x="157028" y="3058609"/>
                  </a:lnTo>
                  <a:cubicBezTo>
                    <a:pt x="115381" y="3058609"/>
                    <a:pt x="75441" y="3042065"/>
                    <a:pt x="45992" y="3012617"/>
                  </a:cubicBezTo>
                  <a:cubicBezTo>
                    <a:pt x="16544" y="2983168"/>
                    <a:pt x="0" y="2943228"/>
                    <a:pt x="0" y="2901581"/>
                  </a:cubicBezTo>
                  <a:lnTo>
                    <a:pt x="0" y="157028"/>
                  </a:lnTo>
                  <a:cubicBezTo>
                    <a:pt x="0" y="115381"/>
                    <a:pt x="16544" y="75441"/>
                    <a:pt x="45992" y="45992"/>
                  </a:cubicBezTo>
                  <a:cubicBezTo>
                    <a:pt x="75441" y="16544"/>
                    <a:pt x="115381" y="0"/>
                    <a:pt x="157028" y="0"/>
                  </a:cubicBezTo>
                  <a:close/>
                </a:path>
              </a:pathLst>
            </a:custGeom>
            <a:solidFill>
              <a:srgbClr val="FFAC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6566692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525714" y="7428426"/>
            <a:ext cx="3936262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Collections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75869" y="7428426"/>
            <a:ext cx="3936262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Kawaii RT"/>
              </a:rPr>
              <a:t>Programs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26024" y="7428426"/>
            <a:ext cx="3936262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Kawaii RT"/>
              </a:rPr>
              <a:t>Services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10523" y="5178613"/>
            <a:ext cx="12666954" cy="1471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Let’s brainstorm ways that libraries can help build teen resilience!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What are you already doing that helps build resilience?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What can you do in the future to build teen resilience?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194049">
            <a:off x="1063726" y="4406208"/>
            <a:ext cx="1632514" cy="1297849"/>
          </a:xfrm>
          <a:custGeom>
            <a:avLst/>
            <a:gdLst/>
            <a:ahLst/>
            <a:cxnLst/>
            <a:rect r="r" b="b" t="t" l="l"/>
            <a:pathLst>
              <a:path h="1297849" w="1632514">
                <a:moveTo>
                  <a:pt x="0" y="0"/>
                </a:moveTo>
                <a:lnTo>
                  <a:pt x="1632514" y="0"/>
                </a:lnTo>
                <a:lnTo>
                  <a:pt x="1632514" y="1297848"/>
                </a:lnTo>
                <a:lnTo>
                  <a:pt x="0" y="1297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966443">
            <a:off x="15087094" y="-1351351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0" y="0"/>
                </a:moveTo>
                <a:lnTo>
                  <a:pt x="5850575" y="0"/>
                </a:lnTo>
                <a:lnTo>
                  <a:pt x="5850575" y="3576164"/>
                </a:lnTo>
                <a:lnTo>
                  <a:pt x="0" y="35761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760868" y="9009406"/>
            <a:ext cx="8647672" cy="5577749"/>
          </a:xfrm>
          <a:custGeom>
            <a:avLst/>
            <a:gdLst/>
            <a:ahLst/>
            <a:cxnLst/>
            <a:rect r="r" b="b" t="t" l="l"/>
            <a:pathLst>
              <a:path h="5577749" w="8647672">
                <a:moveTo>
                  <a:pt x="0" y="0"/>
                </a:moveTo>
                <a:lnTo>
                  <a:pt x="8647673" y="0"/>
                </a:lnTo>
                <a:lnTo>
                  <a:pt x="8647673" y="5577748"/>
                </a:lnTo>
                <a:lnTo>
                  <a:pt x="0" y="5577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461976" y="8535044"/>
            <a:ext cx="948724" cy="948724"/>
          </a:xfrm>
          <a:custGeom>
            <a:avLst/>
            <a:gdLst/>
            <a:ahLst/>
            <a:cxnLst/>
            <a:rect r="r" b="b" t="t" l="l"/>
            <a:pathLst>
              <a:path h="948724" w="948724">
                <a:moveTo>
                  <a:pt x="0" y="0"/>
                </a:moveTo>
                <a:lnTo>
                  <a:pt x="948724" y="0"/>
                </a:lnTo>
                <a:lnTo>
                  <a:pt x="948724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28273" y="-6502190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9"/>
                </a:lnTo>
                <a:lnTo>
                  <a:pt x="0" y="1196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82490" y="5462039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166355" y="1774508"/>
            <a:ext cx="6814499" cy="6737985"/>
            <a:chOff x="0" y="0"/>
            <a:chExt cx="3619500" cy="35788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78740" y="-33020"/>
              <a:ext cx="3778250" cy="3653790"/>
            </a:xfrm>
            <a:custGeom>
              <a:avLst/>
              <a:gdLst/>
              <a:ahLst/>
              <a:cxnLst/>
              <a:rect r="r" b="b" t="t" l="l"/>
              <a:pathLst>
                <a:path h="3653790" w="3778250">
                  <a:moveTo>
                    <a:pt x="3078480" y="796290"/>
                  </a:moveTo>
                  <a:cubicBezTo>
                    <a:pt x="3051810" y="403860"/>
                    <a:pt x="2871470" y="96520"/>
                    <a:pt x="2598420" y="41910"/>
                  </a:cubicBezTo>
                  <a:cubicBezTo>
                    <a:pt x="2390140" y="0"/>
                    <a:pt x="2172970" y="115570"/>
                    <a:pt x="2004060" y="330200"/>
                  </a:cubicBezTo>
                  <a:cubicBezTo>
                    <a:pt x="1924050" y="224790"/>
                    <a:pt x="1818640" y="151130"/>
                    <a:pt x="1694180" y="127000"/>
                  </a:cubicBezTo>
                  <a:cubicBezTo>
                    <a:pt x="1346200" y="55880"/>
                    <a:pt x="984250" y="389890"/>
                    <a:pt x="887730" y="872490"/>
                  </a:cubicBezTo>
                  <a:cubicBezTo>
                    <a:pt x="883920" y="890270"/>
                    <a:pt x="881380" y="906780"/>
                    <a:pt x="878840" y="924560"/>
                  </a:cubicBezTo>
                  <a:cubicBezTo>
                    <a:pt x="515620" y="942340"/>
                    <a:pt x="185420" y="1245870"/>
                    <a:pt x="99060" y="1671320"/>
                  </a:cubicBezTo>
                  <a:cubicBezTo>
                    <a:pt x="0" y="2162810"/>
                    <a:pt x="265430" y="2631440"/>
                    <a:pt x="690880" y="2717800"/>
                  </a:cubicBezTo>
                  <a:cubicBezTo>
                    <a:pt x="734060" y="2726690"/>
                    <a:pt x="777240" y="2730500"/>
                    <a:pt x="819150" y="2731770"/>
                  </a:cubicBezTo>
                  <a:cubicBezTo>
                    <a:pt x="800100" y="3167380"/>
                    <a:pt x="1007110" y="3538220"/>
                    <a:pt x="1329690" y="3602990"/>
                  </a:cubicBezTo>
                  <a:cubicBezTo>
                    <a:pt x="1578610" y="3653790"/>
                    <a:pt x="1835150" y="3509010"/>
                    <a:pt x="2007870" y="3252470"/>
                  </a:cubicBezTo>
                  <a:cubicBezTo>
                    <a:pt x="2090420" y="3340100"/>
                    <a:pt x="2194560" y="3402330"/>
                    <a:pt x="2313940" y="3426460"/>
                  </a:cubicBezTo>
                  <a:cubicBezTo>
                    <a:pt x="2678430" y="3500120"/>
                    <a:pt x="3048000" y="3192780"/>
                    <a:pt x="3139440" y="2739390"/>
                  </a:cubicBezTo>
                  <a:cubicBezTo>
                    <a:pt x="3143250" y="2719070"/>
                    <a:pt x="3147060" y="2697480"/>
                    <a:pt x="3149600" y="2677160"/>
                  </a:cubicBezTo>
                  <a:cubicBezTo>
                    <a:pt x="3407410" y="2538730"/>
                    <a:pt x="3608070" y="2277110"/>
                    <a:pt x="3674110" y="1950720"/>
                  </a:cubicBezTo>
                  <a:cubicBezTo>
                    <a:pt x="3778250" y="1438910"/>
                    <a:pt x="3515360" y="947420"/>
                    <a:pt x="3078480" y="796290"/>
                  </a:cubicBezTo>
                  <a:close/>
                </a:path>
              </a:pathLst>
            </a:custGeom>
            <a:blipFill>
              <a:blip r:embed="rId4"/>
              <a:stretch>
                <a:fillRect l="0" t="-13927" r="0" b="-1392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398761" y="1774508"/>
            <a:ext cx="6814499" cy="6737985"/>
            <a:chOff x="0" y="0"/>
            <a:chExt cx="3619500" cy="35788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78740" y="-33020"/>
              <a:ext cx="3778250" cy="3653790"/>
            </a:xfrm>
            <a:custGeom>
              <a:avLst/>
              <a:gdLst/>
              <a:ahLst/>
              <a:cxnLst/>
              <a:rect r="r" b="b" t="t" l="l"/>
              <a:pathLst>
                <a:path h="3653790" w="3778250">
                  <a:moveTo>
                    <a:pt x="3078480" y="796290"/>
                  </a:moveTo>
                  <a:cubicBezTo>
                    <a:pt x="3051810" y="403860"/>
                    <a:pt x="2871470" y="96520"/>
                    <a:pt x="2598420" y="41910"/>
                  </a:cubicBezTo>
                  <a:cubicBezTo>
                    <a:pt x="2390140" y="0"/>
                    <a:pt x="2172970" y="115570"/>
                    <a:pt x="2004060" y="330200"/>
                  </a:cubicBezTo>
                  <a:cubicBezTo>
                    <a:pt x="1924050" y="224790"/>
                    <a:pt x="1818640" y="151130"/>
                    <a:pt x="1694180" y="127000"/>
                  </a:cubicBezTo>
                  <a:cubicBezTo>
                    <a:pt x="1346200" y="55880"/>
                    <a:pt x="984250" y="389890"/>
                    <a:pt x="887730" y="872490"/>
                  </a:cubicBezTo>
                  <a:cubicBezTo>
                    <a:pt x="883920" y="890270"/>
                    <a:pt x="881380" y="906780"/>
                    <a:pt x="878840" y="924560"/>
                  </a:cubicBezTo>
                  <a:cubicBezTo>
                    <a:pt x="515620" y="942340"/>
                    <a:pt x="185420" y="1245870"/>
                    <a:pt x="99060" y="1671320"/>
                  </a:cubicBezTo>
                  <a:cubicBezTo>
                    <a:pt x="0" y="2162810"/>
                    <a:pt x="265430" y="2631440"/>
                    <a:pt x="690880" y="2717800"/>
                  </a:cubicBezTo>
                  <a:cubicBezTo>
                    <a:pt x="734060" y="2726690"/>
                    <a:pt x="777240" y="2730500"/>
                    <a:pt x="819150" y="2731770"/>
                  </a:cubicBezTo>
                  <a:cubicBezTo>
                    <a:pt x="800100" y="3167380"/>
                    <a:pt x="1007110" y="3538220"/>
                    <a:pt x="1329690" y="3602990"/>
                  </a:cubicBezTo>
                  <a:cubicBezTo>
                    <a:pt x="1578610" y="3653790"/>
                    <a:pt x="1835150" y="3509010"/>
                    <a:pt x="2007870" y="3252470"/>
                  </a:cubicBezTo>
                  <a:cubicBezTo>
                    <a:pt x="2090420" y="3340100"/>
                    <a:pt x="2194560" y="3402330"/>
                    <a:pt x="2313940" y="3426460"/>
                  </a:cubicBezTo>
                  <a:cubicBezTo>
                    <a:pt x="2678430" y="3500120"/>
                    <a:pt x="3048000" y="3192780"/>
                    <a:pt x="3139440" y="2739390"/>
                  </a:cubicBezTo>
                  <a:cubicBezTo>
                    <a:pt x="3143250" y="2719070"/>
                    <a:pt x="3147060" y="2697480"/>
                    <a:pt x="3149600" y="2677160"/>
                  </a:cubicBezTo>
                  <a:cubicBezTo>
                    <a:pt x="3407410" y="2538730"/>
                    <a:pt x="3608070" y="2277110"/>
                    <a:pt x="3674110" y="1950720"/>
                  </a:cubicBezTo>
                  <a:cubicBezTo>
                    <a:pt x="3778250" y="1438910"/>
                    <a:pt x="3515360" y="947420"/>
                    <a:pt x="3078480" y="796290"/>
                  </a:cubicBezTo>
                  <a:close/>
                </a:path>
              </a:pathLst>
            </a:custGeom>
            <a:blipFill>
              <a:blip r:embed="rId5"/>
              <a:stretch>
                <a:fillRect l="0" t="-4456" r="0" b="-4456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0" y="8956675"/>
            <a:ext cx="8647672" cy="5577749"/>
          </a:xfrm>
          <a:custGeom>
            <a:avLst/>
            <a:gdLst/>
            <a:ahLst/>
            <a:cxnLst/>
            <a:rect r="r" b="b" t="t" l="l"/>
            <a:pathLst>
              <a:path h="5577749" w="8647672">
                <a:moveTo>
                  <a:pt x="0" y="0"/>
                </a:moveTo>
                <a:lnTo>
                  <a:pt x="8647672" y="0"/>
                </a:lnTo>
                <a:lnTo>
                  <a:pt x="8647672" y="5577749"/>
                </a:lnTo>
                <a:lnTo>
                  <a:pt x="0" y="5577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12832" y="6773262"/>
            <a:ext cx="1602906" cy="1602906"/>
          </a:xfrm>
          <a:custGeom>
            <a:avLst/>
            <a:gdLst/>
            <a:ahLst/>
            <a:cxnLst/>
            <a:rect r="r" b="b" t="t" l="l"/>
            <a:pathLst>
              <a:path h="1602906" w="1602906">
                <a:moveTo>
                  <a:pt x="0" y="0"/>
                </a:moveTo>
                <a:lnTo>
                  <a:pt x="1602906" y="0"/>
                </a:lnTo>
                <a:lnTo>
                  <a:pt x="1602906" y="1602906"/>
                </a:lnTo>
                <a:lnTo>
                  <a:pt x="0" y="16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60176" y="1028700"/>
            <a:ext cx="1527320" cy="1491047"/>
          </a:xfrm>
          <a:custGeom>
            <a:avLst/>
            <a:gdLst/>
            <a:ahLst/>
            <a:cxnLst/>
            <a:rect r="r" b="b" t="t" l="l"/>
            <a:pathLst>
              <a:path h="1491047" w="1527320">
                <a:moveTo>
                  <a:pt x="0" y="0"/>
                </a:moveTo>
                <a:lnTo>
                  <a:pt x="1527320" y="0"/>
                </a:lnTo>
                <a:lnTo>
                  <a:pt x="1527320" y="1491047"/>
                </a:lnTo>
                <a:lnTo>
                  <a:pt x="0" y="1491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94049">
            <a:off x="13131763" y="7863568"/>
            <a:ext cx="1632514" cy="1297849"/>
          </a:xfrm>
          <a:custGeom>
            <a:avLst/>
            <a:gdLst/>
            <a:ahLst/>
            <a:cxnLst/>
            <a:rect r="r" b="b" t="t" l="l"/>
            <a:pathLst>
              <a:path h="1297849" w="1632514">
                <a:moveTo>
                  <a:pt x="0" y="0"/>
                </a:moveTo>
                <a:lnTo>
                  <a:pt x="1632514" y="0"/>
                </a:lnTo>
                <a:lnTo>
                  <a:pt x="1632514" y="1297849"/>
                </a:lnTo>
                <a:lnTo>
                  <a:pt x="0" y="12978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625848">
            <a:off x="11232170" y="-2089670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4624" y="2054672"/>
            <a:ext cx="926443" cy="1559230"/>
          </a:xfrm>
          <a:custGeom>
            <a:avLst/>
            <a:gdLst/>
            <a:ahLst/>
            <a:cxnLst/>
            <a:rect r="r" b="b" t="t" l="l"/>
            <a:pathLst>
              <a:path h="1559230" w="926443">
                <a:moveTo>
                  <a:pt x="0" y="0"/>
                </a:moveTo>
                <a:lnTo>
                  <a:pt x="926443" y="0"/>
                </a:lnTo>
                <a:lnTo>
                  <a:pt x="926443" y="1559231"/>
                </a:lnTo>
                <a:lnTo>
                  <a:pt x="0" y="15592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18828" y="2824762"/>
            <a:ext cx="8450343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THANK YOU!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18828" y="5105400"/>
            <a:ext cx="845034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nkesseler@petoskeylibrary.org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231-758-3148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90894" y="4526654"/>
            <a:ext cx="4708587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Nisa Kesseler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89707" y="6258278"/>
            <a:ext cx="4708587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Megan Goedge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20015" y="7011987"/>
            <a:ext cx="845034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mgoedge@petoskeylibrary.org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231-758-3123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37278" y="-1738810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160948" y="5733880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19175"/>
            <a:ext cx="12845531" cy="406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HELLO, WELCOME TO OUR AGREEMENTS PAGE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110044" y="5526405"/>
            <a:ext cx="4675885" cy="5224452"/>
          </a:xfrm>
          <a:custGeom>
            <a:avLst/>
            <a:gdLst/>
            <a:ahLst/>
            <a:cxnLst/>
            <a:rect r="r" b="b" t="t" l="l"/>
            <a:pathLst>
              <a:path h="5224452" w="4675885">
                <a:moveTo>
                  <a:pt x="0" y="0"/>
                </a:moveTo>
                <a:lnTo>
                  <a:pt x="4675884" y="0"/>
                </a:lnTo>
                <a:lnTo>
                  <a:pt x="4675884" y="5224452"/>
                </a:lnTo>
                <a:lnTo>
                  <a:pt x="0" y="5224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03701" y="3923811"/>
            <a:ext cx="1854104" cy="1810069"/>
          </a:xfrm>
          <a:custGeom>
            <a:avLst/>
            <a:gdLst/>
            <a:ahLst/>
            <a:cxnLst/>
            <a:rect r="r" b="b" t="t" l="l"/>
            <a:pathLst>
              <a:path h="1810069" w="1854104">
                <a:moveTo>
                  <a:pt x="0" y="0"/>
                </a:moveTo>
                <a:lnTo>
                  <a:pt x="1854104" y="0"/>
                </a:lnTo>
                <a:lnTo>
                  <a:pt x="1854104" y="1810069"/>
                </a:lnTo>
                <a:lnTo>
                  <a:pt x="0" y="181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55682" y="8138631"/>
            <a:ext cx="2263955" cy="2602247"/>
          </a:xfrm>
          <a:custGeom>
            <a:avLst/>
            <a:gdLst/>
            <a:ahLst/>
            <a:cxnLst/>
            <a:rect r="r" b="b" t="t" l="l"/>
            <a:pathLst>
              <a:path h="2602247" w="2263955">
                <a:moveTo>
                  <a:pt x="0" y="0"/>
                </a:moveTo>
                <a:lnTo>
                  <a:pt x="2263955" y="0"/>
                </a:lnTo>
                <a:lnTo>
                  <a:pt x="2263955" y="2602247"/>
                </a:lnTo>
                <a:lnTo>
                  <a:pt x="0" y="2602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84072" y="5942649"/>
            <a:ext cx="11442462" cy="3059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League Spartan"/>
              </a:rPr>
              <a:t>Respect for each other and for privacy</a:t>
            </a:r>
          </a:p>
          <a:p>
            <a:pPr algn="just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League Spartan"/>
              </a:rPr>
              <a:t>Be fully present, but if you need to step out, please feel free to do so</a:t>
            </a:r>
          </a:p>
          <a:p>
            <a:pPr algn="just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League Spartan"/>
              </a:rPr>
              <a:t>Keep each other’s confidences (“what happens at SI...”)</a:t>
            </a:r>
          </a:p>
          <a:p>
            <a:pPr algn="just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League Spartan"/>
              </a:rPr>
              <a:t>Be open to other perspectives and experiences</a:t>
            </a:r>
          </a:p>
          <a:p>
            <a:pPr algn="just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League Spartan"/>
              </a:rPr>
              <a:t>Anything else?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64502" y="1009650"/>
            <a:ext cx="1701518" cy="38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>
                <a:solidFill>
                  <a:srgbClr val="000000"/>
                </a:solidFill>
                <a:latin typeface="Kawaii RT"/>
              </a:rPr>
              <a:t>PAGE 02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67649" y="2703150"/>
            <a:ext cx="1518330" cy="1518330"/>
          </a:xfrm>
          <a:custGeom>
            <a:avLst/>
            <a:gdLst/>
            <a:ahLst/>
            <a:cxnLst/>
            <a:rect r="r" b="b" t="t" l="l"/>
            <a:pathLst>
              <a:path h="1518330" w="1518330">
                <a:moveTo>
                  <a:pt x="0" y="0"/>
                </a:moveTo>
                <a:lnTo>
                  <a:pt x="1518331" y="0"/>
                </a:lnTo>
                <a:lnTo>
                  <a:pt x="1518331" y="1518330"/>
                </a:lnTo>
                <a:lnTo>
                  <a:pt x="0" y="1518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76105" y="9258300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6" y="0"/>
                </a:lnTo>
                <a:lnTo>
                  <a:pt x="7627596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05607" y="-2723618"/>
            <a:ext cx="9904757" cy="9904757"/>
          </a:xfrm>
          <a:custGeom>
            <a:avLst/>
            <a:gdLst/>
            <a:ahLst/>
            <a:cxnLst/>
            <a:rect r="r" b="b" t="t" l="l"/>
            <a:pathLst>
              <a:path h="9904757" w="9904757">
                <a:moveTo>
                  <a:pt x="0" y="0"/>
                </a:moveTo>
                <a:lnTo>
                  <a:pt x="9904757" y="0"/>
                </a:lnTo>
                <a:lnTo>
                  <a:pt x="9904757" y="9904757"/>
                </a:lnTo>
                <a:lnTo>
                  <a:pt x="0" y="99047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6769" y="1761002"/>
            <a:ext cx="6210914" cy="6587048"/>
            <a:chOff x="0" y="0"/>
            <a:chExt cx="5987402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7658" y="-23406"/>
              <a:ext cx="6002185" cy="6381750"/>
            </a:xfrm>
            <a:custGeom>
              <a:avLst/>
              <a:gdLst/>
              <a:ahLst/>
              <a:cxnLst/>
              <a:rect r="r" b="b" t="t" l="l"/>
              <a:pathLst>
                <a:path h="6381750" w="6002185">
                  <a:moveTo>
                    <a:pt x="3295574" y="1148778"/>
                  </a:moveTo>
                  <a:cubicBezTo>
                    <a:pt x="3251035" y="1092784"/>
                    <a:pt x="3206496" y="1036790"/>
                    <a:pt x="3161970" y="980783"/>
                  </a:cubicBezTo>
                  <a:cubicBezTo>
                    <a:pt x="2992742" y="767994"/>
                    <a:pt x="2822079" y="553733"/>
                    <a:pt x="2614930" y="377647"/>
                  </a:cubicBezTo>
                  <a:cubicBezTo>
                    <a:pt x="2407780" y="201562"/>
                    <a:pt x="2159254" y="64071"/>
                    <a:pt x="1889379" y="31153"/>
                  </a:cubicBezTo>
                  <a:cubicBezTo>
                    <a:pt x="1633931" y="0"/>
                    <a:pt x="1372514" y="64859"/>
                    <a:pt x="1144943" y="185013"/>
                  </a:cubicBezTo>
                  <a:cubicBezTo>
                    <a:pt x="917372" y="305168"/>
                    <a:pt x="721385" y="478384"/>
                    <a:pt x="548741" y="669214"/>
                  </a:cubicBezTo>
                  <a:cubicBezTo>
                    <a:pt x="273609" y="973315"/>
                    <a:pt x="46736" y="1343203"/>
                    <a:pt x="11849" y="1751800"/>
                  </a:cubicBezTo>
                  <a:cubicBezTo>
                    <a:pt x="0" y="1890623"/>
                    <a:pt x="11481" y="2034375"/>
                    <a:pt x="69139" y="2161222"/>
                  </a:cubicBezTo>
                  <a:cubicBezTo>
                    <a:pt x="191046" y="2429396"/>
                    <a:pt x="485292" y="2566759"/>
                    <a:pt x="756298" y="2682227"/>
                  </a:cubicBezTo>
                  <a:cubicBezTo>
                    <a:pt x="397916" y="3059506"/>
                    <a:pt x="182194" y="3668217"/>
                    <a:pt x="188277" y="4188536"/>
                  </a:cubicBezTo>
                  <a:cubicBezTo>
                    <a:pt x="194361" y="4708855"/>
                    <a:pt x="410477" y="5223751"/>
                    <a:pt x="777583" y="5592534"/>
                  </a:cubicBezTo>
                  <a:cubicBezTo>
                    <a:pt x="953198" y="5768962"/>
                    <a:pt x="1159700" y="5911380"/>
                    <a:pt x="1369720" y="6045022"/>
                  </a:cubicBezTo>
                  <a:cubicBezTo>
                    <a:pt x="1527137" y="6145187"/>
                    <a:pt x="1689049" y="6241872"/>
                    <a:pt x="1866443" y="6299708"/>
                  </a:cubicBezTo>
                  <a:cubicBezTo>
                    <a:pt x="2109076" y="6378816"/>
                    <a:pt x="2369833" y="6381750"/>
                    <a:pt x="2624506" y="6365443"/>
                  </a:cubicBezTo>
                  <a:cubicBezTo>
                    <a:pt x="3557498" y="6305740"/>
                    <a:pt x="4517047" y="5962307"/>
                    <a:pt x="5102009" y="5233022"/>
                  </a:cubicBezTo>
                  <a:cubicBezTo>
                    <a:pt x="5293919" y="4993754"/>
                    <a:pt x="5439727" y="4721111"/>
                    <a:pt x="5572645" y="4444682"/>
                  </a:cubicBezTo>
                  <a:cubicBezTo>
                    <a:pt x="5792889" y="3986619"/>
                    <a:pt x="5983808" y="3499980"/>
                    <a:pt x="5994577" y="2991841"/>
                  </a:cubicBezTo>
                  <a:cubicBezTo>
                    <a:pt x="6002185" y="2633180"/>
                    <a:pt x="5919355" y="2278202"/>
                    <a:pt x="5808611" y="1936991"/>
                  </a:cubicBezTo>
                  <a:cubicBezTo>
                    <a:pt x="5714403" y="1646733"/>
                    <a:pt x="5594794" y="1355433"/>
                    <a:pt x="5383669" y="1135088"/>
                  </a:cubicBezTo>
                  <a:cubicBezTo>
                    <a:pt x="5213362" y="957351"/>
                    <a:pt x="4992510" y="835774"/>
                    <a:pt x="4765065" y="741616"/>
                  </a:cubicBezTo>
                  <a:cubicBezTo>
                    <a:pt x="4505680" y="634238"/>
                    <a:pt x="4223436" y="558292"/>
                    <a:pt x="3945547" y="598106"/>
                  </a:cubicBezTo>
                  <a:cubicBezTo>
                    <a:pt x="3667658" y="637946"/>
                    <a:pt x="3383178" y="882078"/>
                    <a:pt x="3295574" y="1148778"/>
                  </a:cubicBezTo>
                  <a:close/>
                </a:path>
              </a:pathLst>
            </a:custGeom>
            <a:blipFill>
              <a:blip r:embed="rId4"/>
              <a:stretch>
                <a:fillRect l="0" t="-2292" r="0" b="-2292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384384" y="7611545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50" y="0"/>
                </a:lnTo>
                <a:lnTo>
                  <a:pt x="8854450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901359" y="8134966"/>
            <a:ext cx="910250" cy="910250"/>
          </a:xfrm>
          <a:custGeom>
            <a:avLst/>
            <a:gdLst/>
            <a:ahLst/>
            <a:cxnLst/>
            <a:rect r="r" b="b" t="t" l="l"/>
            <a:pathLst>
              <a:path h="910250" w="910250">
                <a:moveTo>
                  <a:pt x="0" y="0"/>
                </a:moveTo>
                <a:lnTo>
                  <a:pt x="910250" y="0"/>
                </a:lnTo>
                <a:lnTo>
                  <a:pt x="910250" y="910250"/>
                </a:lnTo>
                <a:lnTo>
                  <a:pt x="0" y="910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98605" y="-1021819"/>
            <a:ext cx="4438064" cy="2712766"/>
          </a:xfrm>
          <a:custGeom>
            <a:avLst/>
            <a:gdLst/>
            <a:ahLst/>
            <a:cxnLst/>
            <a:rect r="r" b="b" t="t" l="l"/>
            <a:pathLst>
              <a:path h="2712766" w="4438064">
                <a:moveTo>
                  <a:pt x="0" y="0"/>
                </a:moveTo>
                <a:lnTo>
                  <a:pt x="4438064" y="0"/>
                </a:lnTo>
                <a:lnTo>
                  <a:pt x="4438064" y="2712766"/>
                </a:lnTo>
                <a:lnTo>
                  <a:pt x="0" y="27127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13896" y="6716489"/>
            <a:ext cx="969419" cy="1631561"/>
          </a:xfrm>
          <a:custGeom>
            <a:avLst/>
            <a:gdLst/>
            <a:ahLst/>
            <a:cxnLst/>
            <a:rect r="r" b="b" t="t" l="l"/>
            <a:pathLst>
              <a:path h="1631561" w="969419">
                <a:moveTo>
                  <a:pt x="0" y="0"/>
                </a:moveTo>
                <a:lnTo>
                  <a:pt x="969419" y="0"/>
                </a:lnTo>
                <a:lnTo>
                  <a:pt x="969419" y="1631561"/>
                </a:lnTo>
                <a:lnTo>
                  <a:pt x="0" y="1631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96769" y="8348050"/>
            <a:ext cx="5052073" cy="910250"/>
            <a:chOff x="0" y="0"/>
            <a:chExt cx="16975906" cy="305860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975906" cy="3058609"/>
            </a:xfrm>
            <a:custGeom>
              <a:avLst/>
              <a:gdLst/>
              <a:ahLst/>
              <a:cxnLst/>
              <a:rect r="r" b="b" t="t" l="l"/>
              <a:pathLst>
                <a:path h="3058609" w="16975906">
                  <a:moveTo>
                    <a:pt x="153242" y="0"/>
                  </a:moveTo>
                  <a:lnTo>
                    <a:pt x="16822665" y="0"/>
                  </a:lnTo>
                  <a:cubicBezTo>
                    <a:pt x="16863307" y="0"/>
                    <a:pt x="16902285" y="16145"/>
                    <a:pt x="16931022" y="44884"/>
                  </a:cubicBezTo>
                  <a:cubicBezTo>
                    <a:pt x="16959762" y="73622"/>
                    <a:pt x="16975906" y="112600"/>
                    <a:pt x="16975906" y="153242"/>
                  </a:cubicBezTo>
                  <a:lnTo>
                    <a:pt x="16975906" y="2905366"/>
                  </a:lnTo>
                  <a:cubicBezTo>
                    <a:pt x="16975906" y="2990000"/>
                    <a:pt x="16907298" y="3058609"/>
                    <a:pt x="16822665" y="3058609"/>
                  </a:cubicBezTo>
                  <a:lnTo>
                    <a:pt x="153242" y="3058609"/>
                  </a:lnTo>
                  <a:cubicBezTo>
                    <a:pt x="68609" y="3058609"/>
                    <a:pt x="0" y="2990000"/>
                    <a:pt x="0" y="2905366"/>
                  </a:cubicBezTo>
                  <a:lnTo>
                    <a:pt x="0" y="153242"/>
                  </a:lnTo>
                  <a:cubicBezTo>
                    <a:pt x="0" y="68609"/>
                    <a:pt x="68609" y="0"/>
                    <a:pt x="153242" y="0"/>
                  </a:cubicBezTo>
                  <a:close/>
                </a:path>
              </a:pathLst>
            </a:custGeom>
            <a:solidFill>
              <a:srgbClr val="FFAC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6975906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638424" y="9070193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7" y="0"/>
                </a:lnTo>
                <a:lnTo>
                  <a:pt x="7627597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547880" y="2607802"/>
            <a:ext cx="7042960" cy="153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ABOUT US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47880" y="4614639"/>
            <a:ext cx="7711420" cy="315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League Spartan"/>
              </a:rPr>
              <a:t>Megan Goedge: Children’s Librarian at the Petoskey District Library since 2016 and a children’s librarian since 2005. Loves picture books with twist endings, baby smiles, and Below Deck.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League Spartan"/>
              </a:rPr>
              <a:t>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League Spartan"/>
              </a:rPr>
              <a:t>Nisa Kesseler: Teen services librarian at the Petoskey District Library. I have worked with teens my entire professional life, first as a teacher, then moved to the library in 2015. Loves books, Star Trek, and games!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564502" y="1009650"/>
            <a:ext cx="1701518" cy="38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>
                <a:solidFill>
                  <a:srgbClr val="000000"/>
                </a:solidFill>
                <a:latin typeface="Kawaii RT"/>
              </a:rPr>
              <a:t>PAGE 04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746085">
            <a:off x="697353" y="6657008"/>
            <a:ext cx="1934932" cy="1429431"/>
          </a:xfrm>
          <a:custGeom>
            <a:avLst/>
            <a:gdLst/>
            <a:ahLst/>
            <a:cxnLst/>
            <a:rect r="r" b="b" t="t" l="l"/>
            <a:pathLst>
              <a:path h="1429431" w="1934932">
                <a:moveTo>
                  <a:pt x="0" y="0"/>
                </a:moveTo>
                <a:lnTo>
                  <a:pt x="1934932" y="0"/>
                </a:lnTo>
                <a:lnTo>
                  <a:pt x="1934932" y="1429431"/>
                </a:lnTo>
                <a:lnTo>
                  <a:pt x="0" y="14294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59233">
            <a:off x="5571745" y="1491907"/>
            <a:ext cx="1853721" cy="1473708"/>
          </a:xfrm>
          <a:custGeom>
            <a:avLst/>
            <a:gdLst/>
            <a:ahLst/>
            <a:cxnLst/>
            <a:rect r="r" b="b" t="t" l="l"/>
            <a:pathLst>
              <a:path h="1473708" w="1853721">
                <a:moveTo>
                  <a:pt x="0" y="0"/>
                </a:moveTo>
                <a:lnTo>
                  <a:pt x="1853721" y="0"/>
                </a:lnTo>
                <a:lnTo>
                  <a:pt x="1853721" y="1473708"/>
                </a:lnTo>
                <a:lnTo>
                  <a:pt x="0" y="14737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82866" y="1253421"/>
            <a:ext cx="1363906" cy="1363906"/>
          </a:xfrm>
          <a:custGeom>
            <a:avLst/>
            <a:gdLst/>
            <a:ahLst/>
            <a:cxnLst/>
            <a:rect r="r" b="b" t="t" l="l"/>
            <a:pathLst>
              <a:path h="1363906" w="1363906">
                <a:moveTo>
                  <a:pt x="0" y="0"/>
                </a:moveTo>
                <a:lnTo>
                  <a:pt x="1363906" y="0"/>
                </a:lnTo>
                <a:lnTo>
                  <a:pt x="1363906" y="1363906"/>
                </a:lnTo>
                <a:lnTo>
                  <a:pt x="0" y="13639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46588" y="8555208"/>
            <a:ext cx="4552435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Megan &amp; Nisa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58151" y="-3101605"/>
            <a:ext cx="8854449" cy="8854449"/>
          </a:xfrm>
          <a:custGeom>
            <a:avLst/>
            <a:gdLst/>
            <a:ahLst/>
            <a:cxnLst/>
            <a:rect r="r" b="b" t="t" l="l"/>
            <a:pathLst>
              <a:path h="8854449" w="8854449">
                <a:moveTo>
                  <a:pt x="0" y="0"/>
                </a:moveTo>
                <a:lnTo>
                  <a:pt x="8854449" y="0"/>
                </a:lnTo>
                <a:lnTo>
                  <a:pt x="8854449" y="8854449"/>
                </a:lnTo>
                <a:lnTo>
                  <a:pt x="0" y="885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93783" y="6248036"/>
            <a:ext cx="9646144" cy="9646144"/>
          </a:xfrm>
          <a:custGeom>
            <a:avLst/>
            <a:gdLst/>
            <a:ahLst/>
            <a:cxnLst/>
            <a:rect r="r" b="b" t="t" l="l"/>
            <a:pathLst>
              <a:path h="9646144" w="9646144">
                <a:moveTo>
                  <a:pt x="0" y="0"/>
                </a:moveTo>
                <a:lnTo>
                  <a:pt x="9646144" y="0"/>
                </a:lnTo>
                <a:lnTo>
                  <a:pt x="9646144" y="9646144"/>
                </a:lnTo>
                <a:lnTo>
                  <a:pt x="0" y="9646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511656" y="4069678"/>
            <a:ext cx="13747644" cy="4267301"/>
            <a:chOff x="0" y="0"/>
            <a:chExt cx="9853691" cy="30586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53691" cy="3058609"/>
            </a:xfrm>
            <a:custGeom>
              <a:avLst/>
              <a:gdLst/>
              <a:ahLst/>
              <a:cxnLst/>
              <a:rect r="r" b="b" t="t" l="l"/>
              <a:pathLst>
                <a:path h="3058609" w="9853691">
                  <a:moveTo>
                    <a:pt x="56315" y="0"/>
                  </a:moveTo>
                  <a:lnTo>
                    <a:pt x="9797376" y="0"/>
                  </a:lnTo>
                  <a:cubicBezTo>
                    <a:pt x="9828478" y="0"/>
                    <a:pt x="9853691" y="25213"/>
                    <a:pt x="9853691" y="56315"/>
                  </a:cubicBezTo>
                  <a:lnTo>
                    <a:pt x="9853691" y="3002294"/>
                  </a:lnTo>
                  <a:cubicBezTo>
                    <a:pt x="9853691" y="3017230"/>
                    <a:pt x="9847758" y="3031554"/>
                    <a:pt x="9837196" y="3042115"/>
                  </a:cubicBezTo>
                  <a:cubicBezTo>
                    <a:pt x="9826636" y="3052676"/>
                    <a:pt x="9812312" y="3058609"/>
                    <a:pt x="9797376" y="3058609"/>
                  </a:cubicBezTo>
                  <a:lnTo>
                    <a:pt x="56315" y="3058609"/>
                  </a:lnTo>
                  <a:cubicBezTo>
                    <a:pt x="25213" y="3058609"/>
                    <a:pt x="0" y="3033396"/>
                    <a:pt x="0" y="3002294"/>
                  </a:cubicBezTo>
                  <a:lnTo>
                    <a:pt x="0" y="56315"/>
                  </a:lnTo>
                  <a:cubicBezTo>
                    <a:pt x="0" y="25213"/>
                    <a:pt x="25213" y="0"/>
                    <a:pt x="563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9853691" cy="3068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211853" y="6248036"/>
            <a:ext cx="4481105" cy="5150696"/>
          </a:xfrm>
          <a:custGeom>
            <a:avLst/>
            <a:gdLst/>
            <a:ahLst/>
            <a:cxnLst/>
            <a:rect r="r" b="b" t="t" l="l"/>
            <a:pathLst>
              <a:path h="5150696" w="4481105">
                <a:moveTo>
                  <a:pt x="0" y="0"/>
                </a:moveTo>
                <a:lnTo>
                  <a:pt x="4481106" y="0"/>
                </a:lnTo>
                <a:lnTo>
                  <a:pt x="4481106" y="5150696"/>
                </a:lnTo>
                <a:lnTo>
                  <a:pt x="0" y="5150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93497" y="-853318"/>
            <a:ext cx="5189006" cy="5384183"/>
          </a:xfrm>
          <a:custGeom>
            <a:avLst/>
            <a:gdLst/>
            <a:ahLst/>
            <a:cxnLst/>
            <a:rect r="r" b="b" t="t" l="l"/>
            <a:pathLst>
              <a:path h="5384183" w="5189006">
                <a:moveTo>
                  <a:pt x="0" y="0"/>
                </a:moveTo>
                <a:lnTo>
                  <a:pt x="5189006" y="0"/>
                </a:lnTo>
                <a:lnTo>
                  <a:pt x="5189006" y="5384182"/>
                </a:lnTo>
                <a:lnTo>
                  <a:pt x="0" y="5384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00730" y="805701"/>
            <a:ext cx="1041316" cy="1752566"/>
          </a:xfrm>
          <a:custGeom>
            <a:avLst/>
            <a:gdLst/>
            <a:ahLst/>
            <a:cxnLst/>
            <a:rect r="r" b="b" t="t" l="l"/>
            <a:pathLst>
              <a:path h="1752566" w="1041316">
                <a:moveTo>
                  <a:pt x="0" y="0"/>
                </a:moveTo>
                <a:lnTo>
                  <a:pt x="1041316" y="0"/>
                </a:lnTo>
                <a:lnTo>
                  <a:pt x="1041316" y="1752566"/>
                </a:lnTo>
                <a:lnTo>
                  <a:pt x="0" y="1752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1294492"/>
            <a:ext cx="1854104" cy="1810069"/>
          </a:xfrm>
          <a:custGeom>
            <a:avLst/>
            <a:gdLst/>
            <a:ahLst/>
            <a:cxnLst/>
            <a:rect r="r" b="b" t="t" l="l"/>
            <a:pathLst>
              <a:path h="1810069" w="1854104">
                <a:moveTo>
                  <a:pt x="0" y="0"/>
                </a:moveTo>
                <a:lnTo>
                  <a:pt x="1854104" y="0"/>
                </a:lnTo>
                <a:lnTo>
                  <a:pt x="1854104" y="1810069"/>
                </a:lnTo>
                <a:lnTo>
                  <a:pt x="0" y="1810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46984">
            <a:off x="15630211" y="8084022"/>
            <a:ext cx="1440523" cy="1478723"/>
          </a:xfrm>
          <a:custGeom>
            <a:avLst/>
            <a:gdLst/>
            <a:ahLst/>
            <a:cxnLst/>
            <a:rect r="r" b="b" t="t" l="l"/>
            <a:pathLst>
              <a:path h="1478723" w="1440523">
                <a:moveTo>
                  <a:pt x="0" y="0"/>
                </a:moveTo>
                <a:lnTo>
                  <a:pt x="1440523" y="0"/>
                </a:lnTo>
                <a:lnTo>
                  <a:pt x="1440523" y="1478724"/>
                </a:lnTo>
                <a:lnTo>
                  <a:pt x="0" y="1478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1656" y="796176"/>
            <a:ext cx="8135812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WHAT WE WILL COVER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882804" y="4463113"/>
            <a:ext cx="1200201" cy="1200201"/>
          </a:xfrm>
          <a:custGeom>
            <a:avLst/>
            <a:gdLst/>
            <a:ahLst/>
            <a:cxnLst/>
            <a:rect r="r" b="b" t="t" l="l"/>
            <a:pathLst>
              <a:path h="1200201" w="1200201">
                <a:moveTo>
                  <a:pt x="0" y="0"/>
                </a:moveTo>
                <a:lnTo>
                  <a:pt x="1200201" y="0"/>
                </a:lnTo>
                <a:lnTo>
                  <a:pt x="1200201" y="1200201"/>
                </a:lnTo>
                <a:lnTo>
                  <a:pt x="0" y="12002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2882804" y="8823384"/>
            <a:ext cx="4438064" cy="2712766"/>
          </a:xfrm>
          <a:custGeom>
            <a:avLst/>
            <a:gdLst/>
            <a:ahLst/>
            <a:cxnLst/>
            <a:rect r="r" b="b" t="t" l="l"/>
            <a:pathLst>
              <a:path h="2712766" w="4438064">
                <a:moveTo>
                  <a:pt x="0" y="0"/>
                </a:moveTo>
                <a:lnTo>
                  <a:pt x="4438064" y="0"/>
                </a:lnTo>
                <a:lnTo>
                  <a:pt x="4438064" y="2712766"/>
                </a:lnTo>
                <a:lnTo>
                  <a:pt x="0" y="27127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52053" y="4935349"/>
            <a:ext cx="4491947" cy="112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Typical child development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52053" y="6475127"/>
            <a:ext cx="5583307" cy="112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Adverse Childhood Experiences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750099" y="4750476"/>
            <a:ext cx="5207122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What is Trauma?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750099" y="5743319"/>
            <a:ext cx="6157428" cy="61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What is Resilience?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50099" y="6740224"/>
            <a:ext cx="5934695" cy="112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Kawaii RT"/>
              </a:rPr>
              <a:t>Applying Trauma-Informed Practices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38238" y="5975118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27970" y="-6140405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49950" y="3334190"/>
            <a:ext cx="5067572" cy="5924110"/>
            <a:chOff x="0" y="0"/>
            <a:chExt cx="7264413" cy="84922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64413" cy="8492270"/>
            </a:xfrm>
            <a:custGeom>
              <a:avLst/>
              <a:gdLst/>
              <a:ahLst/>
              <a:cxnLst/>
              <a:rect r="r" b="b" t="t" l="l"/>
              <a:pathLst>
                <a:path h="8492270" w="7264413">
                  <a:moveTo>
                    <a:pt x="152774" y="0"/>
                  </a:moveTo>
                  <a:lnTo>
                    <a:pt x="7111640" y="0"/>
                  </a:lnTo>
                  <a:cubicBezTo>
                    <a:pt x="7152157" y="0"/>
                    <a:pt x="7191016" y="16096"/>
                    <a:pt x="7219667" y="44746"/>
                  </a:cubicBezTo>
                  <a:cubicBezTo>
                    <a:pt x="7248317" y="73397"/>
                    <a:pt x="7264413" y="112256"/>
                    <a:pt x="7264413" y="152774"/>
                  </a:cubicBezTo>
                  <a:lnTo>
                    <a:pt x="7264413" y="8339496"/>
                  </a:lnTo>
                  <a:cubicBezTo>
                    <a:pt x="7264413" y="8423871"/>
                    <a:pt x="7196014" y="8492270"/>
                    <a:pt x="7111640" y="8492270"/>
                  </a:cubicBezTo>
                  <a:lnTo>
                    <a:pt x="152774" y="8492270"/>
                  </a:lnTo>
                  <a:cubicBezTo>
                    <a:pt x="112256" y="8492270"/>
                    <a:pt x="73397" y="8476174"/>
                    <a:pt x="44746" y="8447524"/>
                  </a:cubicBezTo>
                  <a:cubicBezTo>
                    <a:pt x="16096" y="8418873"/>
                    <a:pt x="0" y="8380014"/>
                    <a:pt x="0" y="8339496"/>
                  </a:cubicBezTo>
                  <a:lnTo>
                    <a:pt x="0" y="152774"/>
                  </a:lnTo>
                  <a:cubicBezTo>
                    <a:pt x="0" y="112256"/>
                    <a:pt x="16096" y="73397"/>
                    <a:pt x="44746" y="44746"/>
                  </a:cubicBezTo>
                  <a:cubicBezTo>
                    <a:pt x="73397" y="16096"/>
                    <a:pt x="112256" y="0"/>
                    <a:pt x="15277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7264413" cy="8501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10214" y="2419021"/>
            <a:ext cx="5067572" cy="5924110"/>
            <a:chOff x="0" y="0"/>
            <a:chExt cx="7264413" cy="84922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264413" cy="8492270"/>
            </a:xfrm>
            <a:custGeom>
              <a:avLst/>
              <a:gdLst/>
              <a:ahLst/>
              <a:cxnLst/>
              <a:rect r="r" b="b" t="t" l="l"/>
              <a:pathLst>
                <a:path h="8492270" w="7264413">
                  <a:moveTo>
                    <a:pt x="152774" y="0"/>
                  </a:moveTo>
                  <a:lnTo>
                    <a:pt x="7111640" y="0"/>
                  </a:lnTo>
                  <a:cubicBezTo>
                    <a:pt x="7152157" y="0"/>
                    <a:pt x="7191016" y="16096"/>
                    <a:pt x="7219667" y="44746"/>
                  </a:cubicBezTo>
                  <a:cubicBezTo>
                    <a:pt x="7248317" y="73397"/>
                    <a:pt x="7264413" y="112256"/>
                    <a:pt x="7264413" y="152774"/>
                  </a:cubicBezTo>
                  <a:lnTo>
                    <a:pt x="7264413" y="8339496"/>
                  </a:lnTo>
                  <a:cubicBezTo>
                    <a:pt x="7264413" y="8423871"/>
                    <a:pt x="7196014" y="8492270"/>
                    <a:pt x="7111640" y="8492270"/>
                  </a:cubicBezTo>
                  <a:lnTo>
                    <a:pt x="152774" y="8492270"/>
                  </a:lnTo>
                  <a:cubicBezTo>
                    <a:pt x="112256" y="8492270"/>
                    <a:pt x="73397" y="8476174"/>
                    <a:pt x="44746" y="8447524"/>
                  </a:cubicBezTo>
                  <a:cubicBezTo>
                    <a:pt x="16096" y="8418873"/>
                    <a:pt x="0" y="8380014"/>
                    <a:pt x="0" y="8339496"/>
                  </a:cubicBezTo>
                  <a:lnTo>
                    <a:pt x="0" y="152774"/>
                  </a:lnTo>
                  <a:cubicBezTo>
                    <a:pt x="0" y="112256"/>
                    <a:pt x="16096" y="73397"/>
                    <a:pt x="44746" y="44746"/>
                  </a:cubicBezTo>
                  <a:cubicBezTo>
                    <a:pt x="73397" y="16096"/>
                    <a:pt x="112256" y="0"/>
                    <a:pt x="15277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7264413" cy="8501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3086" y="1512446"/>
            <a:ext cx="5067572" cy="5924110"/>
            <a:chOff x="0" y="0"/>
            <a:chExt cx="7264413" cy="84922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64413" cy="8492270"/>
            </a:xfrm>
            <a:custGeom>
              <a:avLst/>
              <a:gdLst/>
              <a:ahLst/>
              <a:cxnLst/>
              <a:rect r="r" b="b" t="t" l="l"/>
              <a:pathLst>
                <a:path h="8492270" w="7264413">
                  <a:moveTo>
                    <a:pt x="152774" y="0"/>
                  </a:moveTo>
                  <a:lnTo>
                    <a:pt x="7111640" y="0"/>
                  </a:lnTo>
                  <a:cubicBezTo>
                    <a:pt x="7152157" y="0"/>
                    <a:pt x="7191016" y="16096"/>
                    <a:pt x="7219667" y="44746"/>
                  </a:cubicBezTo>
                  <a:cubicBezTo>
                    <a:pt x="7248317" y="73397"/>
                    <a:pt x="7264413" y="112256"/>
                    <a:pt x="7264413" y="152774"/>
                  </a:cubicBezTo>
                  <a:lnTo>
                    <a:pt x="7264413" y="8339496"/>
                  </a:lnTo>
                  <a:cubicBezTo>
                    <a:pt x="7264413" y="8423871"/>
                    <a:pt x="7196014" y="8492270"/>
                    <a:pt x="7111640" y="8492270"/>
                  </a:cubicBezTo>
                  <a:lnTo>
                    <a:pt x="152774" y="8492270"/>
                  </a:lnTo>
                  <a:cubicBezTo>
                    <a:pt x="112256" y="8492270"/>
                    <a:pt x="73397" y="8476174"/>
                    <a:pt x="44746" y="8447524"/>
                  </a:cubicBezTo>
                  <a:cubicBezTo>
                    <a:pt x="16096" y="8418873"/>
                    <a:pt x="0" y="8380014"/>
                    <a:pt x="0" y="8339496"/>
                  </a:cubicBezTo>
                  <a:lnTo>
                    <a:pt x="0" y="152774"/>
                  </a:lnTo>
                  <a:cubicBezTo>
                    <a:pt x="0" y="112256"/>
                    <a:pt x="16096" y="73397"/>
                    <a:pt x="44746" y="44746"/>
                  </a:cubicBezTo>
                  <a:cubicBezTo>
                    <a:pt x="73397" y="16096"/>
                    <a:pt x="112256" y="0"/>
                    <a:pt x="15277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7264413" cy="8501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17943" y="4869788"/>
            <a:ext cx="3531584" cy="1908071"/>
            <a:chOff x="0" y="0"/>
            <a:chExt cx="11866781" cy="64114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66780" cy="6411473"/>
            </a:xfrm>
            <a:custGeom>
              <a:avLst/>
              <a:gdLst/>
              <a:ahLst/>
              <a:cxnLst/>
              <a:rect r="r" b="b" t="t" l="l"/>
              <a:pathLst>
                <a:path h="6411473" w="11866780">
                  <a:moveTo>
                    <a:pt x="219219" y="0"/>
                  </a:moveTo>
                  <a:lnTo>
                    <a:pt x="11647561" y="0"/>
                  </a:lnTo>
                  <a:cubicBezTo>
                    <a:pt x="11705702" y="0"/>
                    <a:pt x="11761461" y="23096"/>
                    <a:pt x="11802573" y="64208"/>
                  </a:cubicBezTo>
                  <a:cubicBezTo>
                    <a:pt x="11843684" y="105320"/>
                    <a:pt x="11866780" y="161079"/>
                    <a:pt x="11866780" y="219219"/>
                  </a:cubicBezTo>
                  <a:lnTo>
                    <a:pt x="11866780" y="6192253"/>
                  </a:lnTo>
                  <a:cubicBezTo>
                    <a:pt x="11866780" y="6250394"/>
                    <a:pt x="11843684" y="6306153"/>
                    <a:pt x="11802573" y="6347265"/>
                  </a:cubicBezTo>
                  <a:cubicBezTo>
                    <a:pt x="11761461" y="6388376"/>
                    <a:pt x="11705702" y="6411473"/>
                    <a:pt x="11647561" y="6411473"/>
                  </a:cubicBezTo>
                  <a:lnTo>
                    <a:pt x="219219" y="6411473"/>
                  </a:lnTo>
                  <a:cubicBezTo>
                    <a:pt x="161079" y="6411473"/>
                    <a:pt x="105320" y="6388376"/>
                    <a:pt x="64208" y="6347265"/>
                  </a:cubicBezTo>
                  <a:cubicBezTo>
                    <a:pt x="23096" y="6306153"/>
                    <a:pt x="0" y="6250394"/>
                    <a:pt x="0" y="6192253"/>
                  </a:cubicBezTo>
                  <a:lnTo>
                    <a:pt x="0" y="219219"/>
                  </a:lnTo>
                  <a:cubicBezTo>
                    <a:pt x="0" y="161079"/>
                    <a:pt x="23096" y="105320"/>
                    <a:pt x="64208" y="64208"/>
                  </a:cubicBezTo>
                  <a:cubicBezTo>
                    <a:pt x="105320" y="23096"/>
                    <a:pt x="161079" y="0"/>
                    <a:pt x="219219" y="0"/>
                  </a:cubicBezTo>
                  <a:close/>
                </a:path>
              </a:pathLst>
            </a:custGeom>
            <a:solidFill>
              <a:srgbClr val="EE8CB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1866781" cy="6420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378208" y="3915752"/>
            <a:ext cx="3531584" cy="1908071"/>
            <a:chOff x="0" y="0"/>
            <a:chExt cx="11866781" cy="641147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866780" cy="6411473"/>
            </a:xfrm>
            <a:custGeom>
              <a:avLst/>
              <a:gdLst/>
              <a:ahLst/>
              <a:cxnLst/>
              <a:rect r="r" b="b" t="t" l="l"/>
              <a:pathLst>
                <a:path h="6411473" w="11866780">
                  <a:moveTo>
                    <a:pt x="219219" y="0"/>
                  </a:moveTo>
                  <a:lnTo>
                    <a:pt x="11647561" y="0"/>
                  </a:lnTo>
                  <a:cubicBezTo>
                    <a:pt x="11705702" y="0"/>
                    <a:pt x="11761461" y="23096"/>
                    <a:pt x="11802573" y="64208"/>
                  </a:cubicBezTo>
                  <a:cubicBezTo>
                    <a:pt x="11843684" y="105320"/>
                    <a:pt x="11866780" y="161079"/>
                    <a:pt x="11866780" y="219219"/>
                  </a:cubicBezTo>
                  <a:lnTo>
                    <a:pt x="11866780" y="6192253"/>
                  </a:lnTo>
                  <a:cubicBezTo>
                    <a:pt x="11866780" y="6250394"/>
                    <a:pt x="11843684" y="6306153"/>
                    <a:pt x="11802573" y="6347265"/>
                  </a:cubicBezTo>
                  <a:cubicBezTo>
                    <a:pt x="11761461" y="6388376"/>
                    <a:pt x="11705702" y="6411473"/>
                    <a:pt x="11647561" y="6411473"/>
                  </a:cubicBezTo>
                  <a:lnTo>
                    <a:pt x="219219" y="6411473"/>
                  </a:lnTo>
                  <a:cubicBezTo>
                    <a:pt x="161079" y="6411473"/>
                    <a:pt x="105320" y="6388376"/>
                    <a:pt x="64208" y="6347265"/>
                  </a:cubicBezTo>
                  <a:cubicBezTo>
                    <a:pt x="23096" y="6306153"/>
                    <a:pt x="0" y="6250394"/>
                    <a:pt x="0" y="6192253"/>
                  </a:cubicBezTo>
                  <a:lnTo>
                    <a:pt x="0" y="219219"/>
                  </a:lnTo>
                  <a:cubicBezTo>
                    <a:pt x="0" y="161079"/>
                    <a:pt x="23096" y="105320"/>
                    <a:pt x="64208" y="64208"/>
                  </a:cubicBezTo>
                  <a:cubicBezTo>
                    <a:pt x="105320" y="23096"/>
                    <a:pt x="161079" y="0"/>
                    <a:pt x="219219" y="0"/>
                  </a:cubicBezTo>
                  <a:close/>
                </a:path>
              </a:pathLst>
            </a:custGeom>
            <a:solidFill>
              <a:srgbClr val="007DB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1866781" cy="6420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959722" y="3018867"/>
            <a:ext cx="3531584" cy="1908071"/>
            <a:chOff x="0" y="0"/>
            <a:chExt cx="11866781" cy="641147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866780" cy="6411473"/>
            </a:xfrm>
            <a:custGeom>
              <a:avLst/>
              <a:gdLst/>
              <a:ahLst/>
              <a:cxnLst/>
              <a:rect r="r" b="b" t="t" l="l"/>
              <a:pathLst>
                <a:path h="6411473" w="11866780">
                  <a:moveTo>
                    <a:pt x="219219" y="0"/>
                  </a:moveTo>
                  <a:lnTo>
                    <a:pt x="11647561" y="0"/>
                  </a:lnTo>
                  <a:cubicBezTo>
                    <a:pt x="11705702" y="0"/>
                    <a:pt x="11761461" y="23096"/>
                    <a:pt x="11802573" y="64208"/>
                  </a:cubicBezTo>
                  <a:cubicBezTo>
                    <a:pt x="11843684" y="105320"/>
                    <a:pt x="11866780" y="161079"/>
                    <a:pt x="11866780" y="219219"/>
                  </a:cubicBezTo>
                  <a:lnTo>
                    <a:pt x="11866780" y="6192253"/>
                  </a:lnTo>
                  <a:cubicBezTo>
                    <a:pt x="11866780" y="6250394"/>
                    <a:pt x="11843684" y="6306153"/>
                    <a:pt x="11802573" y="6347265"/>
                  </a:cubicBezTo>
                  <a:cubicBezTo>
                    <a:pt x="11761461" y="6388376"/>
                    <a:pt x="11705702" y="6411473"/>
                    <a:pt x="11647561" y="6411473"/>
                  </a:cubicBezTo>
                  <a:lnTo>
                    <a:pt x="219219" y="6411473"/>
                  </a:lnTo>
                  <a:cubicBezTo>
                    <a:pt x="161079" y="6411473"/>
                    <a:pt x="105320" y="6388376"/>
                    <a:pt x="64208" y="6347265"/>
                  </a:cubicBezTo>
                  <a:cubicBezTo>
                    <a:pt x="23096" y="6306153"/>
                    <a:pt x="0" y="6250394"/>
                    <a:pt x="0" y="6192253"/>
                  </a:cubicBezTo>
                  <a:lnTo>
                    <a:pt x="0" y="219219"/>
                  </a:lnTo>
                  <a:cubicBezTo>
                    <a:pt x="0" y="161079"/>
                    <a:pt x="23096" y="105320"/>
                    <a:pt x="64208" y="64208"/>
                  </a:cubicBezTo>
                  <a:cubicBezTo>
                    <a:pt x="105320" y="23096"/>
                    <a:pt x="161079" y="0"/>
                    <a:pt x="219219" y="0"/>
                  </a:cubicBezTo>
                  <a:close/>
                </a:path>
              </a:pathLst>
            </a:custGeom>
            <a:solidFill>
              <a:srgbClr val="FFAC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1866781" cy="6420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610214" y="8343132"/>
            <a:ext cx="1064359" cy="1064359"/>
          </a:xfrm>
          <a:custGeom>
            <a:avLst/>
            <a:gdLst/>
            <a:ahLst/>
            <a:cxnLst/>
            <a:rect r="r" b="b" t="t" l="l"/>
            <a:pathLst>
              <a:path h="1064359" w="1064359">
                <a:moveTo>
                  <a:pt x="0" y="0"/>
                </a:moveTo>
                <a:lnTo>
                  <a:pt x="1064359" y="0"/>
                </a:lnTo>
                <a:lnTo>
                  <a:pt x="1064359" y="1064358"/>
                </a:lnTo>
                <a:lnTo>
                  <a:pt x="0" y="1064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167496" y="5338050"/>
            <a:ext cx="2794893" cy="9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000000"/>
                </a:solidFill>
                <a:latin typeface="Kawaii RT"/>
              </a:rPr>
              <a:t>0-5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746553" y="4464976"/>
            <a:ext cx="2794893" cy="9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FFFFFF"/>
                </a:solidFill>
                <a:latin typeface="Kawaii RT"/>
              </a:rPr>
              <a:t>6-9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28067" y="3497555"/>
            <a:ext cx="2794893" cy="9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000000"/>
                </a:solidFill>
                <a:latin typeface="Kawaii RT"/>
              </a:rPr>
              <a:t>10-18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13974" y="3646976"/>
            <a:ext cx="3139524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Early Childhood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74238" y="2709048"/>
            <a:ext cx="3139524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Middle Childhood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155752" y="2161529"/>
            <a:ext cx="3139524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Tween/Teen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33606" y="7101253"/>
            <a:ext cx="4100259" cy="139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Those synapses are firing! Crawling, standing, babbling, developming fine and gross motor skills.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093871" y="6214348"/>
            <a:ext cx="4100259" cy="210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Learning independence, but still crave routine!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Development of self and experiences.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Praise this age for making their own choices and decisions.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675385" y="5309475"/>
            <a:ext cx="4100259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Onset of puberty means lots of physical growth. Uneven brain development means that good judgment is often overruled by impulsive behaviors.</a:t>
            </a:r>
          </a:p>
        </p:txBody>
      </p:sp>
      <p:sp>
        <p:nvSpPr>
          <p:cNvPr name="Freeform 32" id="32"/>
          <p:cNvSpPr/>
          <p:nvPr/>
        </p:nvSpPr>
        <p:spPr>
          <a:xfrm flipH="true" flipV="false" rot="0">
            <a:off x="10988969" y="2328279"/>
            <a:ext cx="1184117" cy="1155994"/>
          </a:xfrm>
          <a:custGeom>
            <a:avLst/>
            <a:gdLst/>
            <a:ahLst/>
            <a:cxnLst/>
            <a:rect r="r" b="b" t="t" l="l"/>
            <a:pathLst>
              <a:path h="1155994" w="1184117">
                <a:moveTo>
                  <a:pt x="1184117" y="0"/>
                </a:moveTo>
                <a:lnTo>
                  <a:pt x="0" y="0"/>
                </a:lnTo>
                <a:lnTo>
                  <a:pt x="0" y="1155994"/>
                </a:lnTo>
                <a:lnTo>
                  <a:pt x="1184117" y="1155994"/>
                </a:lnTo>
                <a:lnTo>
                  <a:pt x="11841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627383">
            <a:off x="131200" y="6353911"/>
            <a:ext cx="1366670" cy="1570885"/>
          </a:xfrm>
          <a:custGeom>
            <a:avLst/>
            <a:gdLst/>
            <a:ahLst/>
            <a:cxnLst/>
            <a:rect r="r" b="b" t="t" l="l"/>
            <a:pathLst>
              <a:path h="1570885" w="1366670">
                <a:moveTo>
                  <a:pt x="0" y="0"/>
                </a:moveTo>
                <a:lnTo>
                  <a:pt x="1366670" y="0"/>
                </a:lnTo>
                <a:lnTo>
                  <a:pt x="1366670" y="1570885"/>
                </a:lnTo>
                <a:lnTo>
                  <a:pt x="0" y="157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341954" y="9100822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6" y="0"/>
                </a:lnTo>
                <a:lnTo>
                  <a:pt x="7627596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051569" y="-1284345"/>
            <a:ext cx="4438064" cy="2712766"/>
          </a:xfrm>
          <a:custGeom>
            <a:avLst/>
            <a:gdLst/>
            <a:ahLst/>
            <a:cxnLst/>
            <a:rect r="r" b="b" t="t" l="l"/>
            <a:pathLst>
              <a:path h="2712766" w="4438064">
                <a:moveTo>
                  <a:pt x="0" y="0"/>
                </a:moveTo>
                <a:lnTo>
                  <a:pt x="4438063" y="0"/>
                </a:lnTo>
                <a:lnTo>
                  <a:pt x="4438063" y="2712766"/>
                </a:lnTo>
                <a:lnTo>
                  <a:pt x="0" y="2712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046984">
            <a:off x="16458608" y="2068625"/>
            <a:ext cx="1247756" cy="1280845"/>
          </a:xfrm>
          <a:custGeom>
            <a:avLst/>
            <a:gdLst/>
            <a:ahLst/>
            <a:cxnLst/>
            <a:rect r="r" b="b" t="t" l="l"/>
            <a:pathLst>
              <a:path h="1280845" w="1247756">
                <a:moveTo>
                  <a:pt x="0" y="0"/>
                </a:moveTo>
                <a:lnTo>
                  <a:pt x="1247756" y="0"/>
                </a:lnTo>
                <a:lnTo>
                  <a:pt x="1247756" y="1280845"/>
                </a:lnTo>
                <a:lnTo>
                  <a:pt x="0" y="12808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719072" y="1429958"/>
            <a:ext cx="9482337" cy="832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4349">
                <a:solidFill>
                  <a:srgbClr val="000000"/>
                </a:solidFill>
                <a:latin typeface="Kawaii RT"/>
              </a:rPr>
              <a:t>Child Development Overview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28273" y="-6502190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9"/>
                </a:lnTo>
                <a:lnTo>
                  <a:pt x="0" y="1196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82490" y="5462039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784624" y="1774507"/>
            <a:ext cx="6814499" cy="6737985"/>
            <a:chOff x="0" y="0"/>
            <a:chExt cx="3619500" cy="35788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78740" y="-33020"/>
              <a:ext cx="3778250" cy="3653790"/>
            </a:xfrm>
            <a:custGeom>
              <a:avLst/>
              <a:gdLst/>
              <a:ahLst/>
              <a:cxnLst/>
              <a:rect r="r" b="b" t="t" l="l"/>
              <a:pathLst>
                <a:path h="3653790" w="3778250">
                  <a:moveTo>
                    <a:pt x="3078480" y="796290"/>
                  </a:moveTo>
                  <a:cubicBezTo>
                    <a:pt x="3051810" y="403860"/>
                    <a:pt x="2871470" y="96520"/>
                    <a:pt x="2598420" y="41910"/>
                  </a:cubicBezTo>
                  <a:cubicBezTo>
                    <a:pt x="2390140" y="0"/>
                    <a:pt x="2172970" y="115570"/>
                    <a:pt x="2004060" y="330200"/>
                  </a:cubicBezTo>
                  <a:cubicBezTo>
                    <a:pt x="1924050" y="224790"/>
                    <a:pt x="1818640" y="151130"/>
                    <a:pt x="1694180" y="127000"/>
                  </a:cubicBezTo>
                  <a:cubicBezTo>
                    <a:pt x="1346200" y="55880"/>
                    <a:pt x="984250" y="389890"/>
                    <a:pt x="887730" y="872490"/>
                  </a:cubicBezTo>
                  <a:cubicBezTo>
                    <a:pt x="883920" y="890270"/>
                    <a:pt x="881380" y="906780"/>
                    <a:pt x="878840" y="924560"/>
                  </a:cubicBezTo>
                  <a:cubicBezTo>
                    <a:pt x="515620" y="942340"/>
                    <a:pt x="185420" y="1245870"/>
                    <a:pt x="99060" y="1671320"/>
                  </a:cubicBezTo>
                  <a:cubicBezTo>
                    <a:pt x="0" y="2162810"/>
                    <a:pt x="265430" y="2631440"/>
                    <a:pt x="690880" y="2717800"/>
                  </a:cubicBezTo>
                  <a:cubicBezTo>
                    <a:pt x="734060" y="2726690"/>
                    <a:pt x="777240" y="2730500"/>
                    <a:pt x="819150" y="2731770"/>
                  </a:cubicBezTo>
                  <a:cubicBezTo>
                    <a:pt x="800100" y="3167380"/>
                    <a:pt x="1007110" y="3538220"/>
                    <a:pt x="1329690" y="3602990"/>
                  </a:cubicBezTo>
                  <a:cubicBezTo>
                    <a:pt x="1578610" y="3653790"/>
                    <a:pt x="1835150" y="3509010"/>
                    <a:pt x="2007870" y="3252470"/>
                  </a:cubicBezTo>
                  <a:cubicBezTo>
                    <a:pt x="2090420" y="3340100"/>
                    <a:pt x="2194560" y="3402330"/>
                    <a:pt x="2313940" y="3426460"/>
                  </a:cubicBezTo>
                  <a:cubicBezTo>
                    <a:pt x="2678430" y="3500120"/>
                    <a:pt x="3048000" y="3192780"/>
                    <a:pt x="3139440" y="2739390"/>
                  </a:cubicBezTo>
                  <a:cubicBezTo>
                    <a:pt x="3143250" y="2719070"/>
                    <a:pt x="3147060" y="2697480"/>
                    <a:pt x="3149600" y="2677160"/>
                  </a:cubicBezTo>
                  <a:cubicBezTo>
                    <a:pt x="3407410" y="2538730"/>
                    <a:pt x="3608070" y="2277110"/>
                    <a:pt x="3674110" y="1950720"/>
                  </a:cubicBezTo>
                  <a:cubicBezTo>
                    <a:pt x="3778250" y="1438910"/>
                    <a:pt x="3515360" y="947420"/>
                    <a:pt x="3078480" y="796290"/>
                  </a:cubicBezTo>
                  <a:close/>
                </a:path>
              </a:pathLst>
            </a:custGeom>
            <a:blipFill>
              <a:blip r:embed="rId4"/>
              <a:stretch>
                <a:fillRect l="0" t="-11356" r="0" b="-1135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490662" y="1774507"/>
            <a:ext cx="6814499" cy="6737985"/>
            <a:chOff x="0" y="0"/>
            <a:chExt cx="3619500" cy="35788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78740" y="-33020"/>
              <a:ext cx="3778250" cy="3653790"/>
            </a:xfrm>
            <a:custGeom>
              <a:avLst/>
              <a:gdLst/>
              <a:ahLst/>
              <a:cxnLst/>
              <a:rect r="r" b="b" t="t" l="l"/>
              <a:pathLst>
                <a:path h="3653790" w="3778250">
                  <a:moveTo>
                    <a:pt x="3078480" y="796290"/>
                  </a:moveTo>
                  <a:cubicBezTo>
                    <a:pt x="3051810" y="403860"/>
                    <a:pt x="2871470" y="96520"/>
                    <a:pt x="2598420" y="41910"/>
                  </a:cubicBezTo>
                  <a:cubicBezTo>
                    <a:pt x="2390140" y="0"/>
                    <a:pt x="2172970" y="115570"/>
                    <a:pt x="2004060" y="330200"/>
                  </a:cubicBezTo>
                  <a:cubicBezTo>
                    <a:pt x="1924050" y="224790"/>
                    <a:pt x="1818640" y="151130"/>
                    <a:pt x="1694180" y="127000"/>
                  </a:cubicBezTo>
                  <a:cubicBezTo>
                    <a:pt x="1346200" y="55880"/>
                    <a:pt x="984250" y="389890"/>
                    <a:pt x="887730" y="872490"/>
                  </a:cubicBezTo>
                  <a:cubicBezTo>
                    <a:pt x="883920" y="890270"/>
                    <a:pt x="881380" y="906780"/>
                    <a:pt x="878840" y="924560"/>
                  </a:cubicBezTo>
                  <a:cubicBezTo>
                    <a:pt x="515620" y="942340"/>
                    <a:pt x="185420" y="1245870"/>
                    <a:pt x="99060" y="1671320"/>
                  </a:cubicBezTo>
                  <a:cubicBezTo>
                    <a:pt x="0" y="2162810"/>
                    <a:pt x="265430" y="2631440"/>
                    <a:pt x="690880" y="2717800"/>
                  </a:cubicBezTo>
                  <a:cubicBezTo>
                    <a:pt x="734060" y="2726690"/>
                    <a:pt x="777240" y="2730500"/>
                    <a:pt x="819150" y="2731770"/>
                  </a:cubicBezTo>
                  <a:cubicBezTo>
                    <a:pt x="800100" y="3167380"/>
                    <a:pt x="1007110" y="3538220"/>
                    <a:pt x="1329690" y="3602990"/>
                  </a:cubicBezTo>
                  <a:cubicBezTo>
                    <a:pt x="1578610" y="3653790"/>
                    <a:pt x="1835150" y="3509010"/>
                    <a:pt x="2007870" y="3252470"/>
                  </a:cubicBezTo>
                  <a:cubicBezTo>
                    <a:pt x="2090420" y="3340100"/>
                    <a:pt x="2194560" y="3402330"/>
                    <a:pt x="2313940" y="3426460"/>
                  </a:cubicBezTo>
                  <a:cubicBezTo>
                    <a:pt x="2678430" y="3500120"/>
                    <a:pt x="3048000" y="3192780"/>
                    <a:pt x="3139440" y="2739390"/>
                  </a:cubicBezTo>
                  <a:cubicBezTo>
                    <a:pt x="3143250" y="2719070"/>
                    <a:pt x="3147060" y="2697480"/>
                    <a:pt x="3149600" y="2677160"/>
                  </a:cubicBezTo>
                  <a:cubicBezTo>
                    <a:pt x="3407410" y="2538730"/>
                    <a:pt x="3608070" y="2277110"/>
                    <a:pt x="3674110" y="1950720"/>
                  </a:cubicBezTo>
                  <a:cubicBezTo>
                    <a:pt x="3778250" y="1438910"/>
                    <a:pt x="3515360" y="947420"/>
                    <a:pt x="3078480" y="796290"/>
                  </a:cubicBezTo>
                  <a:close/>
                </a:path>
              </a:pathLst>
            </a:custGeom>
            <a:blipFill>
              <a:blip r:embed="rId5"/>
              <a:stretch>
                <a:fillRect l="-24241" t="0" r="-24241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1931974" y="8711600"/>
            <a:ext cx="8647672" cy="5577749"/>
          </a:xfrm>
          <a:custGeom>
            <a:avLst/>
            <a:gdLst/>
            <a:ahLst/>
            <a:cxnLst/>
            <a:rect r="r" b="b" t="t" l="l"/>
            <a:pathLst>
              <a:path h="5577749" w="8647672">
                <a:moveTo>
                  <a:pt x="0" y="0"/>
                </a:moveTo>
                <a:lnTo>
                  <a:pt x="8647672" y="0"/>
                </a:lnTo>
                <a:lnTo>
                  <a:pt x="8647672" y="5577749"/>
                </a:lnTo>
                <a:lnTo>
                  <a:pt x="0" y="5577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91862" y="6093812"/>
            <a:ext cx="1602906" cy="1602906"/>
          </a:xfrm>
          <a:custGeom>
            <a:avLst/>
            <a:gdLst/>
            <a:ahLst/>
            <a:cxnLst/>
            <a:rect r="r" b="b" t="t" l="l"/>
            <a:pathLst>
              <a:path h="1602906" w="1602906">
                <a:moveTo>
                  <a:pt x="0" y="0"/>
                </a:moveTo>
                <a:lnTo>
                  <a:pt x="1602906" y="0"/>
                </a:lnTo>
                <a:lnTo>
                  <a:pt x="1602906" y="1602906"/>
                </a:lnTo>
                <a:lnTo>
                  <a:pt x="0" y="16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96516" y="1425622"/>
            <a:ext cx="1527320" cy="1491047"/>
          </a:xfrm>
          <a:custGeom>
            <a:avLst/>
            <a:gdLst/>
            <a:ahLst/>
            <a:cxnLst/>
            <a:rect r="r" b="b" t="t" l="l"/>
            <a:pathLst>
              <a:path h="1491047" w="1527320">
                <a:moveTo>
                  <a:pt x="0" y="0"/>
                </a:moveTo>
                <a:lnTo>
                  <a:pt x="1527320" y="0"/>
                </a:lnTo>
                <a:lnTo>
                  <a:pt x="1527320" y="1491046"/>
                </a:lnTo>
                <a:lnTo>
                  <a:pt x="0" y="14910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94049">
            <a:off x="13541317" y="7863568"/>
            <a:ext cx="1632514" cy="1297849"/>
          </a:xfrm>
          <a:custGeom>
            <a:avLst/>
            <a:gdLst/>
            <a:ahLst/>
            <a:cxnLst/>
            <a:rect r="r" b="b" t="t" l="l"/>
            <a:pathLst>
              <a:path h="1297849" w="1632514">
                <a:moveTo>
                  <a:pt x="0" y="0"/>
                </a:moveTo>
                <a:lnTo>
                  <a:pt x="1632514" y="0"/>
                </a:lnTo>
                <a:lnTo>
                  <a:pt x="1632514" y="1297849"/>
                </a:lnTo>
                <a:lnTo>
                  <a:pt x="0" y="12978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625848">
            <a:off x="11232170" y="-2089670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84624" y="2054672"/>
            <a:ext cx="926443" cy="1559230"/>
          </a:xfrm>
          <a:custGeom>
            <a:avLst/>
            <a:gdLst/>
            <a:ahLst/>
            <a:cxnLst/>
            <a:rect r="r" b="b" t="t" l="l"/>
            <a:pathLst>
              <a:path h="1559230" w="926443">
                <a:moveTo>
                  <a:pt x="0" y="0"/>
                </a:moveTo>
                <a:lnTo>
                  <a:pt x="926443" y="0"/>
                </a:lnTo>
                <a:lnTo>
                  <a:pt x="926443" y="1559231"/>
                </a:lnTo>
                <a:lnTo>
                  <a:pt x="0" y="15592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106344" y="651412"/>
            <a:ext cx="8450343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EARLY CHILDHOOD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18828" y="4443700"/>
            <a:ext cx="8450343" cy="315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Brain imaging studies have shown that the total volume of a baby’s brain increases by over 100% during the first year of life.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Infants can use simple gestures, say mama or dada, follow simple directions.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Meltdowns! Toddlers’ feelings include embarrassment, guilt, and shame and are learning to cope.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Important to know how a healthy brain is built. “To know that loving adults are brain architects. To believe that what happens in the earliest years of life plants the success for a child’s future.”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89707" y="3613903"/>
            <a:ext cx="4708587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Birth-Age 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56425" y="-5952381"/>
            <a:ext cx="10980714" cy="10980714"/>
          </a:xfrm>
          <a:custGeom>
            <a:avLst/>
            <a:gdLst/>
            <a:ahLst/>
            <a:cxnLst/>
            <a:rect r="r" b="b" t="t" l="l"/>
            <a:pathLst>
              <a:path h="10980714" w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33932" y="1701348"/>
            <a:ext cx="7406140" cy="740614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254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2540">
                  <a:moveTo>
                    <a:pt x="5472430" y="2223770"/>
                  </a:moveTo>
                  <a:cubicBezTo>
                    <a:pt x="5795010" y="1845310"/>
                    <a:pt x="5772150" y="1281430"/>
                    <a:pt x="5420360" y="929640"/>
                  </a:cubicBezTo>
                  <a:cubicBezTo>
                    <a:pt x="5068570" y="577850"/>
                    <a:pt x="4505960" y="554990"/>
                    <a:pt x="4126230" y="877570"/>
                  </a:cubicBezTo>
                  <a:cubicBezTo>
                    <a:pt x="4086860" y="382270"/>
                    <a:pt x="3672840" y="0"/>
                    <a:pt x="3175000" y="0"/>
                  </a:cubicBezTo>
                  <a:cubicBezTo>
                    <a:pt x="2677160" y="0"/>
                    <a:pt x="2263140" y="382270"/>
                    <a:pt x="2223770" y="878840"/>
                  </a:cubicBezTo>
                  <a:cubicBezTo>
                    <a:pt x="1845310" y="556260"/>
                    <a:pt x="1281430" y="579120"/>
                    <a:pt x="929640" y="930910"/>
                  </a:cubicBezTo>
                  <a:cubicBezTo>
                    <a:pt x="577850" y="1282700"/>
                    <a:pt x="554990" y="1845310"/>
                    <a:pt x="877570" y="2225040"/>
                  </a:cubicBezTo>
                  <a:cubicBezTo>
                    <a:pt x="382270" y="2263140"/>
                    <a:pt x="0" y="2677160"/>
                    <a:pt x="0" y="3175000"/>
                  </a:cubicBezTo>
                  <a:cubicBezTo>
                    <a:pt x="0" y="3672840"/>
                    <a:pt x="382270" y="4086860"/>
                    <a:pt x="878840" y="4126230"/>
                  </a:cubicBezTo>
                  <a:cubicBezTo>
                    <a:pt x="556260" y="4504690"/>
                    <a:pt x="579120" y="5068570"/>
                    <a:pt x="930910" y="5420360"/>
                  </a:cubicBezTo>
                  <a:cubicBezTo>
                    <a:pt x="1282700" y="5772150"/>
                    <a:pt x="1845310" y="5795010"/>
                    <a:pt x="2225040" y="5472430"/>
                  </a:cubicBezTo>
                  <a:cubicBezTo>
                    <a:pt x="2264410" y="5969000"/>
                    <a:pt x="2678430" y="6351270"/>
                    <a:pt x="3176270" y="6351270"/>
                  </a:cubicBezTo>
                  <a:cubicBezTo>
                    <a:pt x="3674110" y="6351270"/>
                    <a:pt x="4088130" y="5969000"/>
                    <a:pt x="4127500" y="5473700"/>
                  </a:cubicBezTo>
                  <a:cubicBezTo>
                    <a:pt x="4505960" y="5796280"/>
                    <a:pt x="5069840" y="5773420"/>
                    <a:pt x="5421630" y="5421630"/>
                  </a:cubicBezTo>
                  <a:cubicBezTo>
                    <a:pt x="5773420" y="5069840"/>
                    <a:pt x="5796280" y="4507230"/>
                    <a:pt x="5473700" y="4127500"/>
                  </a:cubicBezTo>
                  <a:cubicBezTo>
                    <a:pt x="5970270" y="4088130"/>
                    <a:pt x="6352540" y="3674110"/>
                    <a:pt x="6352540" y="3176270"/>
                  </a:cubicBezTo>
                  <a:cubicBezTo>
                    <a:pt x="6350000" y="2677160"/>
                    <a:pt x="5967730" y="2263140"/>
                    <a:pt x="5472430" y="2223770"/>
                  </a:cubicBezTo>
                  <a:close/>
                </a:path>
              </a:pathLst>
            </a:custGeom>
            <a:blipFill>
              <a:blip r:embed="rId4"/>
              <a:stretch>
                <a:fillRect l="-25031" t="0" r="-25031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8808957" y="1556271"/>
            <a:ext cx="8450343" cy="27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MIDDLE CHILDHOOD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644145" y="6845056"/>
            <a:ext cx="10980714" cy="10980714"/>
          </a:xfrm>
          <a:custGeom>
            <a:avLst/>
            <a:gdLst/>
            <a:ahLst/>
            <a:cxnLst/>
            <a:rect r="r" b="b" t="t" l="l"/>
            <a:pathLst>
              <a:path h="10980714" w="10980714">
                <a:moveTo>
                  <a:pt x="0" y="0"/>
                </a:moveTo>
                <a:lnTo>
                  <a:pt x="10980715" y="0"/>
                </a:lnTo>
                <a:lnTo>
                  <a:pt x="10980715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3932" y="7102231"/>
            <a:ext cx="3261990" cy="3644682"/>
          </a:xfrm>
          <a:custGeom>
            <a:avLst/>
            <a:gdLst/>
            <a:ahLst/>
            <a:cxnLst/>
            <a:rect r="r" b="b" t="t" l="l"/>
            <a:pathLst>
              <a:path h="3644682" w="3261990">
                <a:moveTo>
                  <a:pt x="0" y="0"/>
                </a:moveTo>
                <a:lnTo>
                  <a:pt x="3261990" y="0"/>
                </a:lnTo>
                <a:lnTo>
                  <a:pt x="3261990" y="3644682"/>
                </a:lnTo>
                <a:lnTo>
                  <a:pt x="0" y="3644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73780" y="6448721"/>
            <a:ext cx="926443" cy="1559230"/>
          </a:xfrm>
          <a:custGeom>
            <a:avLst/>
            <a:gdLst/>
            <a:ahLst/>
            <a:cxnLst/>
            <a:rect r="r" b="b" t="t" l="l"/>
            <a:pathLst>
              <a:path h="1559230" w="926443">
                <a:moveTo>
                  <a:pt x="0" y="0"/>
                </a:moveTo>
                <a:lnTo>
                  <a:pt x="926443" y="0"/>
                </a:lnTo>
                <a:lnTo>
                  <a:pt x="926443" y="1559230"/>
                </a:lnTo>
                <a:lnTo>
                  <a:pt x="0" y="15592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1286">
            <a:off x="7023295" y="1041436"/>
            <a:ext cx="1241701" cy="1274629"/>
          </a:xfrm>
          <a:custGeom>
            <a:avLst/>
            <a:gdLst/>
            <a:ahLst/>
            <a:cxnLst/>
            <a:rect r="r" b="b" t="t" l="l"/>
            <a:pathLst>
              <a:path h="1274629" w="1241701">
                <a:moveTo>
                  <a:pt x="0" y="0"/>
                </a:moveTo>
                <a:lnTo>
                  <a:pt x="1241701" y="0"/>
                </a:lnTo>
                <a:lnTo>
                  <a:pt x="1241701" y="1274629"/>
                </a:lnTo>
                <a:lnTo>
                  <a:pt x="0" y="12746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540154" y="-1965839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9373513">
            <a:off x="4368526" y="8989866"/>
            <a:ext cx="5850575" cy="3576164"/>
          </a:xfrm>
          <a:custGeom>
            <a:avLst/>
            <a:gdLst/>
            <a:ahLst/>
            <a:cxnLst/>
            <a:rect r="r" b="b" t="t" l="l"/>
            <a:pathLst>
              <a:path h="3576164" w="5850575">
                <a:moveTo>
                  <a:pt x="5850575" y="0"/>
                </a:moveTo>
                <a:lnTo>
                  <a:pt x="0" y="0"/>
                </a:lnTo>
                <a:lnTo>
                  <a:pt x="0" y="3576164"/>
                </a:lnTo>
                <a:lnTo>
                  <a:pt x="5850575" y="3576164"/>
                </a:lnTo>
                <a:lnTo>
                  <a:pt x="585057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51699" y="2105259"/>
            <a:ext cx="1313228" cy="1313228"/>
          </a:xfrm>
          <a:custGeom>
            <a:avLst/>
            <a:gdLst/>
            <a:ahLst/>
            <a:cxnLst/>
            <a:rect r="r" b="b" t="t" l="l"/>
            <a:pathLst>
              <a:path h="1313228" w="1313228">
                <a:moveTo>
                  <a:pt x="0" y="0"/>
                </a:moveTo>
                <a:lnTo>
                  <a:pt x="1313228" y="0"/>
                </a:lnTo>
                <a:lnTo>
                  <a:pt x="1313228" y="1313228"/>
                </a:lnTo>
                <a:lnTo>
                  <a:pt x="0" y="13132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808957" y="5152159"/>
            <a:ext cx="8450343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Peer acceptance becomes more important during the school-age years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With growing independence and desire for peer approval, this age often have a greater desire for space and privacy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6 years: “Kids understand that there are rules and often rigidly expect other to fall in line - and they’re not shy about calling out anyone who doesn’t.” </a:t>
            </a:r>
            <a:r>
              <a:rPr lang="en-US" sz="1999">
                <a:solidFill>
                  <a:srgbClr val="000000"/>
                </a:solidFill>
                <a:latin typeface="Canva Sans Italics"/>
              </a:rPr>
              <a:t>Growing Pains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08957" y="4513349"/>
            <a:ext cx="4708587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Ages 6-9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76266" y="-648553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72865" y="860261"/>
            <a:ext cx="6146371" cy="8566478"/>
            <a:chOff x="0" y="0"/>
            <a:chExt cx="4548505" cy="63394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39827" y="-78105"/>
              <a:ext cx="4768596" cy="6499606"/>
            </a:xfrm>
            <a:custGeom>
              <a:avLst/>
              <a:gdLst/>
              <a:ahLst/>
              <a:cxnLst/>
              <a:rect r="r" b="b" t="t" l="l"/>
              <a:pathLst>
                <a:path h="6499606" w="4768596">
                  <a:moveTo>
                    <a:pt x="2514346" y="5682615"/>
                  </a:moveTo>
                  <a:cubicBezTo>
                    <a:pt x="2522982" y="5856351"/>
                    <a:pt x="2466721" y="6034151"/>
                    <a:pt x="2343023" y="6176518"/>
                  </a:cubicBezTo>
                  <a:cubicBezTo>
                    <a:pt x="2090547" y="6466840"/>
                    <a:pt x="1652778" y="6499606"/>
                    <a:pt x="1365250" y="6249543"/>
                  </a:cubicBezTo>
                  <a:cubicBezTo>
                    <a:pt x="1161288" y="6072124"/>
                    <a:pt x="1087755" y="5799963"/>
                    <a:pt x="1152525" y="5553202"/>
                  </a:cubicBezTo>
                  <a:cubicBezTo>
                    <a:pt x="766953" y="5405882"/>
                    <a:pt x="505206" y="5161534"/>
                    <a:pt x="455041" y="4851527"/>
                  </a:cubicBezTo>
                  <a:cubicBezTo>
                    <a:pt x="382524" y="4403344"/>
                    <a:pt x="771652" y="3937127"/>
                    <a:pt x="1401572" y="3631438"/>
                  </a:cubicBezTo>
                  <a:cubicBezTo>
                    <a:pt x="756031" y="3418713"/>
                    <a:pt x="266192" y="2915285"/>
                    <a:pt x="160528" y="2262378"/>
                  </a:cubicBezTo>
                  <a:cubicBezTo>
                    <a:pt x="0" y="1269619"/>
                    <a:pt x="788543" y="307086"/>
                    <a:pt x="1921764" y="112649"/>
                  </a:cubicBezTo>
                  <a:cubicBezTo>
                    <a:pt x="2577719" y="0"/>
                    <a:pt x="3205480" y="169545"/>
                    <a:pt x="3648964" y="524764"/>
                  </a:cubicBezTo>
                  <a:cubicBezTo>
                    <a:pt x="3899154" y="377698"/>
                    <a:pt x="4223639" y="397383"/>
                    <a:pt x="4452747" y="596646"/>
                  </a:cubicBezTo>
                  <a:cubicBezTo>
                    <a:pt x="4740275" y="846709"/>
                    <a:pt x="4768596" y="1284732"/>
                    <a:pt x="4516120" y="1575054"/>
                  </a:cubicBezTo>
                  <a:cubicBezTo>
                    <a:pt x="4449445" y="1651635"/>
                    <a:pt x="4369943" y="1710309"/>
                    <a:pt x="4283710" y="1750568"/>
                  </a:cubicBezTo>
                  <a:cubicBezTo>
                    <a:pt x="4308729" y="2368931"/>
                    <a:pt x="3975862" y="2956433"/>
                    <a:pt x="3434080" y="3331210"/>
                  </a:cubicBezTo>
                  <a:cubicBezTo>
                    <a:pt x="4047109" y="3436112"/>
                    <a:pt x="4491863" y="3733038"/>
                    <a:pt x="4558792" y="4147185"/>
                  </a:cubicBezTo>
                  <a:cubicBezTo>
                    <a:pt x="4662170" y="4786249"/>
                    <a:pt x="3827272" y="5461889"/>
                    <a:pt x="2694051" y="5656453"/>
                  </a:cubicBezTo>
                  <a:cubicBezTo>
                    <a:pt x="2633599" y="5666740"/>
                    <a:pt x="2573782" y="5675376"/>
                    <a:pt x="2514346" y="5682615"/>
                  </a:cubicBezTo>
                  <a:close/>
                </a:path>
              </a:pathLst>
            </a:custGeom>
            <a:blipFill>
              <a:blip r:embed="rId4"/>
              <a:stretch>
                <a:fillRect l="0" t="-3645" r="0" b="-3645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167821" y="1028700"/>
            <a:ext cx="1041316" cy="1752566"/>
          </a:xfrm>
          <a:custGeom>
            <a:avLst/>
            <a:gdLst/>
            <a:ahLst/>
            <a:cxnLst/>
            <a:rect r="r" b="b" t="t" l="l"/>
            <a:pathLst>
              <a:path h="1752566" w="1041316">
                <a:moveTo>
                  <a:pt x="0" y="0"/>
                </a:moveTo>
                <a:lnTo>
                  <a:pt x="1041316" y="0"/>
                </a:lnTo>
                <a:lnTo>
                  <a:pt x="1041316" y="1752566"/>
                </a:lnTo>
                <a:lnTo>
                  <a:pt x="0" y="1752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46984">
            <a:off x="10751753" y="4953042"/>
            <a:ext cx="1241701" cy="1274629"/>
          </a:xfrm>
          <a:custGeom>
            <a:avLst/>
            <a:gdLst/>
            <a:ahLst/>
            <a:cxnLst/>
            <a:rect r="r" b="b" t="t" l="l"/>
            <a:pathLst>
              <a:path h="1274629" w="1241701">
                <a:moveTo>
                  <a:pt x="0" y="0"/>
                </a:moveTo>
                <a:lnTo>
                  <a:pt x="1241701" y="0"/>
                </a:lnTo>
                <a:lnTo>
                  <a:pt x="1241701" y="1274629"/>
                </a:lnTo>
                <a:lnTo>
                  <a:pt x="0" y="12746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552005" y="7936910"/>
            <a:ext cx="1526074" cy="1489829"/>
          </a:xfrm>
          <a:custGeom>
            <a:avLst/>
            <a:gdLst/>
            <a:ahLst/>
            <a:cxnLst/>
            <a:rect r="r" b="b" t="t" l="l"/>
            <a:pathLst>
              <a:path h="1489829" w="1526074">
                <a:moveTo>
                  <a:pt x="1526074" y="0"/>
                </a:moveTo>
                <a:lnTo>
                  <a:pt x="0" y="0"/>
                </a:lnTo>
                <a:lnTo>
                  <a:pt x="0" y="1489829"/>
                </a:lnTo>
                <a:lnTo>
                  <a:pt x="1526074" y="1489829"/>
                </a:lnTo>
                <a:lnTo>
                  <a:pt x="15260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33529" y="7892611"/>
            <a:ext cx="3152095" cy="3623098"/>
          </a:xfrm>
          <a:custGeom>
            <a:avLst/>
            <a:gdLst/>
            <a:ahLst/>
            <a:cxnLst/>
            <a:rect r="r" b="b" t="t" l="l"/>
            <a:pathLst>
              <a:path h="3623098" w="3152095">
                <a:moveTo>
                  <a:pt x="0" y="0"/>
                </a:moveTo>
                <a:lnTo>
                  <a:pt x="3152095" y="0"/>
                </a:lnTo>
                <a:lnTo>
                  <a:pt x="3152095" y="3623098"/>
                </a:lnTo>
                <a:lnTo>
                  <a:pt x="0" y="36230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5975" y="9216390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6" y="0"/>
                </a:lnTo>
                <a:lnTo>
                  <a:pt x="7627596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8629" y="502406"/>
            <a:ext cx="1247780" cy="1247780"/>
          </a:xfrm>
          <a:custGeom>
            <a:avLst/>
            <a:gdLst/>
            <a:ahLst/>
            <a:cxnLst/>
            <a:rect r="r" b="b" t="t" l="l"/>
            <a:pathLst>
              <a:path h="1247780" w="1247780">
                <a:moveTo>
                  <a:pt x="0" y="0"/>
                </a:moveTo>
                <a:lnTo>
                  <a:pt x="1247780" y="0"/>
                </a:lnTo>
                <a:lnTo>
                  <a:pt x="1247780" y="1247780"/>
                </a:lnTo>
                <a:lnTo>
                  <a:pt x="0" y="12477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15042" y="-1000680"/>
            <a:ext cx="4057561" cy="2480184"/>
          </a:xfrm>
          <a:custGeom>
            <a:avLst/>
            <a:gdLst/>
            <a:ahLst/>
            <a:cxnLst/>
            <a:rect r="r" b="b" t="t" l="l"/>
            <a:pathLst>
              <a:path h="2480184" w="4057561">
                <a:moveTo>
                  <a:pt x="0" y="0"/>
                </a:moveTo>
                <a:lnTo>
                  <a:pt x="4057561" y="0"/>
                </a:lnTo>
                <a:lnTo>
                  <a:pt x="4057561" y="2480184"/>
                </a:lnTo>
                <a:lnTo>
                  <a:pt x="0" y="248018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15769">
            <a:off x="15524585" y="7288150"/>
            <a:ext cx="2060198" cy="1521971"/>
          </a:xfrm>
          <a:custGeom>
            <a:avLst/>
            <a:gdLst/>
            <a:ahLst/>
            <a:cxnLst/>
            <a:rect r="r" b="b" t="t" l="l"/>
            <a:pathLst>
              <a:path h="1521971" w="2060198">
                <a:moveTo>
                  <a:pt x="0" y="0"/>
                </a:moveTo>
                <a:lnTo>
                  <a:pt x="2060198" y="0"/>
                </a:lnTo>
                <a:lnTo>
                  <a:pt x="2060198" y="1521971"/>
                </a:lnTo>
                <a:lnTo>
                  <a:pt x="0" y="152197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8271" y="1740661"/>
            <a:ext cx="8450343" cy="153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TWEEN/TEEN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168316"/>
            <a:ext cx="8459915" cy="3510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The onset of puberty makes tweens uncomfortable about their bodies. In our later teens, body image is still important to them.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Brain development is happening at a rate similar to babies and toddlers. Teens need extra sleep and lots of snacks to keep up with their brain growth demands!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Socially, teens highly value their friendships. When there is friction, teens feel like this is “the end of the world”.</a:t>
            </a:r>
          </a:p>
          <a:p>
            <a:pPr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Tweens and teens are very interested in the world around them and are developing their own thoughts and opinions. Fairness and justice are very important to them.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8271" y="3430148"/>
            <a:ext cx="4708587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Ages 10-18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76266" y="-648553"/>
            <a:ext cx="11964228" cy="11964228"/>
          </a:xfrm>
          <a:custGeom>
            <a:avLst/>
            <a:gdLst/>
            <a:ahLst/>
            <a:cxnLst/>
            <a:rect r="r" b="b" t="t" l="l"/>
            <a:pathLst>
              <a:path h="11964228" w="11964228">
                <a:moveTo>
                  <a:pt x="0" y="0"/>
                </a:moveTo>
                <a:lnTo>
                  <a:pt x="11964228" y="0"/>
                </a:lnTo>
                <a:lnTo>
                  <a:pt x="11964228" y="11964228"/>
                </a:lnTo>
                <a:lnTo>
                  <a:pt x="0" y="1196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72603" y="1137682"/>
            <a:ext cx="6146371" cy="8566478"/>
            <a:chOff x="0" y="0"/>
            <a:chExt cx="4548505" cy="63394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39827" y="-78105"/>
              <a:ext cx="4768596" cy="6499606"/>
            </a:xfrm>
            <a:custGeom>
              <a:avLst/>
              <a:gdLst/>
              <a:ahLst/>
              <a:cxnLst/>
              <a:rect r="r" b="b" t="t" l="l"/>
              <a:pathLst>
                <a:path h="6499606" w="4768596">
                  <a:moveTo>
                    <a:pt x="2514346" y="5682615"/>
                  </a:moveTo>
                  <a:cubicBezTo>
                    <a:pt x="2522982" y="5856351"/>
                    <a:pt x="2466721" y="6034151"/>
                    <a:pt x="2343023" y="6176518"/>
                  </a:cubicBezTo>
                  <a:cubicBezTo>
                    <a:pt x="2090547" y="6466840"/>
                    <a:pt x="1652778" y="6499606"/>
                    <a:pt x="1365250" y="6249543"/>
                  </a:cubicBezTo>
                  <a:cubicBezTo>
                    <a:pt x="1161288" y="6072124"/>
                    <a:pt x="1087755" y="5799963"/>
                    <a:pt x="1152525" y="5553202"/>
                  </a:cubicBezTo>
                  <a:cubicBezTo>
                    <a:pt x="766953" y="5405882"/>
                    <a:pt x="505206" y="5161534"/>
                    <a:pt x="455041" y="4851527"/>
                  </a:cubicBezTo>
                  <a:cubicBezTo>
                    <a:pt x="382524" y="4403344"/>
                    <a:pt x="771652" y="3937127"/>
                    <a:pt x="1401572" y="3631438"/>
                  </a:cubicBezTo>
                  <a:cubicBezTo>
                    <a:pt x="756031" y="3418713"/>
                    <a:pt x="266192" y="2915285"/>
                    <a:pt x="160528" y="2262378"/>
                  </a:cubicBezTo>
                  <a:cubicBezTo>
                    <a:pt x="0" y="1269619"/>
                    <a:pt x="788543" y="307086"/>
                    <a:pt x="1921764" y="112649"/>
                  </a:cubicBezTo>
                  <a:cubicBezTo>
                    <a:pt x="2577719" y="0"/>
                    <a:pt x="3205480" y="169545"/>
                    <a:pt x="3648964" y="524764"/>
                  </a:cubicBezTo>
                  <a:cubicBezTo>
                    <a:pt x="3899154" y="377698"/>
                    <a:pt x="4223639" y="397383"/>
                    <a:pt x="4452747" y="596646"/>
                  </a:cubicBezTo>
                  <a:cubicBezTo>
                    <a:pt x="4740275" y="846709"/>
                    <a:pt x="4768596" y="1284732"/>
                    <a:pt x="4516120" y="1575054"/>
                  </a:cubicBezTo>
                  <a:cubicBezTo>
                    <a:pt x="4449445" y="1651635"/>
                    <a:pt x="4369943" y="1710309"/>
                    <a:pt x="4283710" y="1750568"/>
                  </a:cubicBezTo>
                  <a:cubicBezTo>
                    <a:pt x="4308729" y="2368931"/>
                    <a:pt x="3975862" y="2956433"/>
                    <a:pt x="3434080" y="3331210"/>
                  </a:cubicBezTo>
                  <a:cubicBezTo>
                    <a:pt x="4047109" y="3436112"/>
                    <a:pt x="4491863" y="3733038"/>
                    <a:pt x="4558792" y="4147185"/>
                  </a:cubicBezTo>
                  <a:cubicBezTo>
                    <a:pt x="4662170" y="4786249"/>
                    <a:pt x="3827272" y="5461889"/>
                    <a:pt x="2694051" y="5656453"/>
                  </a:cubicBezTo>
                  <a:cubicBezTo>
                    <a:pt x="2633599" y="5666740"/>
                    <a:pt x="2573782" y="5675376"/>
                    <a:pt x="2514346" y="5682615"/>
                  </a:cubicBezTo>
                  <a:close/>
                </a:path>
              </a:pathLst>
            </a:custGeom>
            <a:blipFill>
              <a:blip r:embed="rId5"/>
              <a:stretch>
                <a:fillRect l="-54594" t="0" r="-54594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6171503" y="7304221"/>
            <a:ext cx="1526074" cy="1489829"/>
          </a:xfrm>
          <a:custGeom>
            <a:avLst/>
            <a:gdLst/>
            <a:ahLst/>
            <a:cxnLst/>
            <a:rect r="r" b="b" t="t" l="l"/>
            <a:pathLst>
              <a:path h="1489829" w="1526074">
                <a:moveTo>
                  <a:pt x="1526073" y="0"/>
                </a:moveTo>
                <a:lnTo>
                  <a:pt x="0" y="0"/>
                </a:lnTo>
                <a:lnTo>
                  <a:pt x="0" y="1489829"/>
                </a:lnTo>
                <a:lnTo>
                  <a:pt x="1526073" y="1489829"/>
                </a:lnTo>
                <a:lnTo>
                  <a:pt x="152607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33529" y="7892611"/>
            <a:ext cx="3152095" cy="3623098"/>
          </a:xfrm>
          <a:custGeom>
            <a:avLst/>
            <a:gdLst/>
            <a:ahLst/>
            <a:cxnLst/>
            <a:rect r="r" b="b" t="t" l="l"/>
            <a:pathLst>
              <a:path h="3623098" w="3152095">
                <a:moveTo>
                  <a:pt x="0" y="0"/>
                </a:moveTo>
                <a:lnTo>
                  <a:pt x="3152095" y="0"/>
                </a:lnTo>
                <a:lnTo>
                  <a:pt x="3152095" y="3623098"/>
                </a:lnTo>
                <a:lnTo>
                  <a:pt x="0" y="3623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5975" y="9216390"/>
            <a:ext cx="7627596" cy="4919799"/>
          </a:xfrm>
          <a:custGeom>
            <a:avLst/>
            <a:gdLst/>
            <a:ahLst/>
            <a:cxnLst/>
            <a:rect r="r" b="b" t="t" l="l"/>
            <a:pathLst>
              <a:path h="4919799" w="7627596">
                <a:moveTo>
                  <a:pt x="0" y="0"/>
                </a:moveTo>
                <a:lnTo>
                  <a:pt x="7627596" y="0"/>
                </a:lnTo>
                <a:lnTo>
                  <a:pt x="7627596" y="4919799"/>
                </a:lnTo>
                <a:lnTo>
                  <a:pt x="0" y="4919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8629" y="502406"/>
            <a:ext cx="1247780" cy="1247780"/>
          </a:xfrm>
          <a:custGeom>
            <a:avLst/>
            <a:gdLst/>
            <a:ahLst/>
            <a:cxnLst/>
            <a:rect r="r" b="b" t="t" l="l"/>
            <a:pathLst>
              <a:path h="1247780" w="1247780">
                <a:moveTo>
                  <a:pt x="0" y="0"/>
                </a:moveTo>
                <a:lnTo>
                  <a:pt x="1247780" y="0"/>
                </a:lnTo>
                <a:lnTo>
                  <a:pt x="1247780" y="1247780"/>
                </a:lnTo>
                <a:lnTo>
                  <a:pt x="0" y="12477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15042" y="-1000680"/>
            <a:ext cx="4057561" cy="2480184"/>
          </a:xfrm>
          <a:custGeom>
            <a:avLst/>
            <a:gdLst/>
            <a:ahLst/>
            <a:cxnLst/>
            <a:rect r="r" b="b" t="t" l="l"/>
            <a:pathLst>
              <a:path h="2480184" w="4057561">
                <a:moveTo>
                  <a:pt x="0" y="0"/>
                </a:moveTo>
                <a:lnTo>
                  <a:pt x="4057561" y="0"/>
                </a:lnTo>
                <a:lnTo>
                  <a:pt x="4057561" y="2480184"/>
                </a:lnTo>
                <a:lnTo>
                  <a:pt x="0" y="24801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064511"/>
            <a:ext cx="11481899" cy="153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Kawaii RT"/>
              </a:rPr>
              <a:t>WHAT ARE ACES?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8271" y="5028761"/>
            <a:ext cx="8115300" cy="2334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eague Spartan"/>
              </a:rPr>
              <a:t>Adverse Childhood Experiences (ACEs) are serious childhood traumas </a:t>
            </a:r>
            <a:r>
              <a:rPr lang="en-US" sz="2199">
                <a:solidFill>
                  <a:srgbClr val="000000"/>
                </a:solidFill>
                <a:latin typeface="League Spartan"/>
              </a:rPr>
              <a:t>that can result in toxic stress, causing harm to a child’s brain. This toxic stress may make it difficult to learn, to play in a healthy way with other children, and can result in long-term health problems.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970851"/>
            <a:ext cx="7800773" cy="51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>
                <a:solidFill>
                  <a:srgbClr val="000000"/>
                </a:solidFill>
                <a:latin typeface="Kawaii RT"/>
              </a:rPr>
              <a:t>Adverse Childhood Experiences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29473" y="9815292"/>
            <a:ext cx="5019630" cy="313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League Spartan"/>
              </a:rPr>
              <a:t>*Spokane Regional Health District,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DAF8B8Y1syI</dc:identifier>
  <dcterms:modified xsi:type="dcterms:W3CDTF">2011-08-01T06:04:30Z</dcterms:modified>
  <cp:revision>1</cp:revision>
  <dc:title>Spring Institute Presentation 2024-NK&amp;MG</dc:title>
</cp:coreProperties>
</file>