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72" r:id="rId3"/>
    <p:sldId id="257" r:id="rId4"/>
    <p:sldId id="258" r:id="rId5"/>
    <p:sldId id="276" r:id="rId6"/>
    <p:sldId id="278" r:id="rId7"/>
    <p:sldId id="281" r:id="rId8"/>
    <p:sldId id="259" r:id="rId9"/>
    <p:sldId id="273" r:id="rId10"/>
    <p:sldId id="261" r:id="rId11"/>
    <p:sldId id="280" r:id="rId12"/>
    <p:sldId id="260" r:id="rId13"/>
    <p:sldId id="262" r:id="rId14"/>
    <p:sldId id="279" r:id="rId15"/>
    <p:sldId id="263" r:id="rId16"/>
    <p:sldId id="264" r:id="rId17"/>
    <p:sldId id="274" r:id="rId18"/>
    <p:sldId id="265" r:id="rId19"/>
    <p:sldId id="266" r:id="rId20"/>
    <p:sldId id="277" r:id="rId21"/>
    <p:sldId id="267" r:id="rId22"/>
    <p:sldId id="268" r:id="rId23"/>
    <p:sldId id="269" r:id="rId24"/>
    <p:sldId id="275" r:id="rId25"/>
    <p:sldId id="270" r:id="rId26"/>
    <p:sldId id="27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74"/>
    <p:restoredTop sz="94694"/>
  </p:normalViewPr>
  <p:slideViewPr>
    <p:cSldViewPr snapToGrid="0">
      <p:cViewPr varScale="1">
        <p:scale>
          <a:sx n="116" d="100"/>
          <a:sy n="116" d="100"/>
        </p:scale>
        <p:origin x="20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10D0E-74C4-9D46-BE39-B3444D7BCE9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7E0E0-4872-0E40-B332-315BD62F6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41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7E0E0-4872-0E40-B332-315BD62F6A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76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supportthegirls.org/affiliates/detroit/" TargetMode="External"/><Relationship Id="rId2" Type="http://schemas.openxmlformats.org/officeDocument/2006/relationships/hyperlink" Target="https://www.michigan.gov/leo/boards-comms-councils/mcsc/nfr/funding/michigans-americorps-funding/grants-from-michigan-foundations-and-corporation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ltrotter.org/gethelp/shelter-services/outreach-shower-trailer/" TargetMode="External"/><Relationship Id="rId2" Type="http://schemas.openxmlformats.org/officeDocument/2006/relationships/hyperlink" Target="https://www.waveproject.org/mobile-shower-service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higan.gov/mcteh/-/media/Project/Websites/mcteh/Annual-Reports/Annual-Report-Summit-Handou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homeless.org/wp-content/uploads/2021/10/2020_Annual-Report_9.30.2021_final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94689-474C-01EB-D30C-21278DB9A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04" y="1910548"/>
            <a:ext cx="9827172" cy="1999300"/>
          </a:xfrm>
        </p:spPr>
        <p:txBody>
          <a:bodyPr/>
          <a:lstStyle/>
          <a:p>
            <a:r>
              <a:rPr lang="en-US" sz="7200" dirty="0"/>
              <a:t>The Community Closet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990C1-D89E-9CA4-5A89-F031C2B15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770" y="3777564"/>
            <a:ext cx="8769506" cy="1096899"/>
          </a:xfrm>
        </p:spPr>
        <p:txBody>
          <a:bodyPr>
            <a:normAutofit/>
          </a:bodyPr>
          <a:lstStyle/>
          <a:p>
            <a:r>
              <a:rPr lang="en-US" sz="2800" dirty="0"/>
              <a:t>How to Expand the Social Safety Net at Your Library</a:t>
            </a:r>
          </a:p>
        </p:txBody>
      </p:sp>
    </p:spTree>
    <p:extLst>
      <p:ext uri="{BB962C8B-B14F-4D97-AF65-F5344CB8AC3E}">
        <p14:creationId xmlns:p14="http://schemas.microsoft.com/office/powerpoint/2010/main" val="3431707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10C-B3AC-02BA-5653-30288ABC2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>
            <a:normAutofit/>
          </a:bodyPr>
          <a:lstStyle/>
          <a:p>
            <a:r>
              <a:rPr lang="en-US" sz="6600" dirty="0"/>
              <a:t>Supply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2BD46-2F54-11BD-ABF4-CF3694087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7038"/>
            <a:ext cx="8749054" cy="4977550"/>
          </a:xfrm>
        </p:spPr>
        <p:txBody>
          <a:bodyPr>
            <a:normAutofit/>
          </a:bodyPr>
          <a:lstStyle/>
          <a:p>
            <a:r>
              <a:rPr lang="en-US" sz="2400" dirty="0"/>
              <a:t>Pads, Tampons, Adult disposable underwear</a:t>
            </a:r>
          </a:p>
          <a:p>
            <a:r>
              <a:rPr lang="en-US" sz="2400" dirty="0"/>
              <a:t>Hand Warmers &amp; Emergency Blankets</a:t>
            </a:r>
          </a:p>
          <a:p>
            <a:r>
              <a:rPr lang="en-US" sz="2400" dirty="0"/>
              <a:t>Bars of Soap, Body Wipes, Toothbrush &amp; Paste</a:t>
            </a:r>
          </a:p>
          <a:p>
            <a:r>
              <a:rPr lang="en-US" sz="2400" dirty="0"/>
              <a:t>First Aid Kits</a:t>
            </a:r>
          </a:p>
          <a:p>
            <a:r>
              <a:rPr lang="en-US" sz="2400" dirty="0"/>
              <a:t>Socks, Hats, Gloves, Scarves</a:t>
            </a:r>
          </a:p>
          <a:p>
            <a:r>
              <a:rPr lang="en-US" sz="2400" dirty="0"/>
              <a:t>Bottled Water</a:t>
            </a:r>
          </a:p>
          <a:p>
            <a:r>
              <a:rPr lang="en-US" sz="2400" dirty="0"/>
              <a:t>Snacks / Shelf Stable Food</a:t>
            </a:r>
          </a:p>
          <a:p>
            <a:r>
              <a:rPr lang="en-US" sz="2400" dirty="0"/>
              <a:t>Hand Sanitizer, Cleaning Products</a:t>
            </a:r>
          </a:p>
          <a:p>
            <a:r>
              <a:rPr lang="en-US" sz="2400" dirty="0"/>
              <a:t>Individually wrapped toilet paper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29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8A6D-A41E-D0A1-B9F0-F9CD9ED2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Is there anything you SHOULD NOT include in your closet?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620F5-20D8-DF2D-EFC6-45D6E1877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971001" cy="3880773"/>
          </a:xfrm>
        </p:spPr>
        <p:txBody>
          <a:bodyPr>
            <a:normAutofit/>
          </a:bodyPr>
          <a:lstStyle/>
          <a:p>
            <a:r>
              <a:rPr lang="en-US" sz="3200" dirty="0"/>
              <a:t>Think about your specific community</a:t>
            </a:r>
          </a:p>
          <a:p>
            <a:r>
              <a:rPr lang="en-US" sz="3200" dirty="0"/>
              <a:t>For my closet, I opted to not include: </a:t>
            </a:r>
          </a:p>
          <a:p>
            <a:pPr lvl="1"/>
            <a:r>
              <a:rPr lang="en-US" sz="2600" dirty="0"/>
              <a:t>any kind of razors/shaving items that included razors </a:t>
            </a:r>
          </a:p>
          <a:p>
            <a:pPr lvl="1"/>
            <a:r>
              <a:rPr lang="en-US" sz="2600" dirty="0"/>
              <a:t>Items containing a high alcohol content, such as mouthwash</a:t>
            </a:r>
          </a:p>
          <a:p>
            <a:r>
              <a:rPr lang="en-US" sz="3200" dirty="0"/>
              <a:t>Build in systems to monitor the closet to keep unwanted items out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386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55321-4619-0A79-C91F-3A50BFA42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627" y="671331"/>
            <a:ext cx="4938525" cy="1320800"/>
          </a:xfrm>
        </p:spPr>
        <p:txBody>
          <a:bodyPr>
            <a:noAutofit/>
          </a:bodyPr>
          <a:lstStyle/>
          <a:p>
            <a:r>
              <a:rPr lang="en-US" sz="6000" dirty="0"/>
              <a:t>Sources for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18C6C-9C6B-06FD-BC6B-38471A6E5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6457" y="2663463"/>
            <a:ext cx="4064439" cy="3880773"/>
          </a:xfrm>
        </p:spPr>
        <p:txBody>
          <a:bodyPr>
            <a:normAutofit/>
          </a:bodyPr>
          <a:lstStyle/>
          <a:p>
            <a:r>
              <a:rPr lang="en-US" sz="2400" b="1" dirty="0"/>
              <a:t>Dollar Stores</a:t>
            </a:r>
            <a:r>
              <a:rPr lang="en-US" sz="2400" dirty="0"/>
              <a:t>: Bins, Foods, First Aid Kits, etc.</a:t>
            </a:r>
          </a:p>
          <a:p>
            <a:r>
              <a:rPr lang="en-US" sz="2400" b="1" dirty="0"/>
              <a:t>Amazon</a:t>
            </a:r>
            <a:r>
              <a:rPr lang="en-US" sz="2400" dirty="0"/>
              <a:t>: bulk items of hand warmers, socks, body wipes, etc.</a:t>
            </a:r>
          </a:p>
          <a:p>
            <a:r>
              <a:rPr lang="en-US" sz="2400" b="1" dirty="0"/>
              <a:t>Community Partners</a:t>
            </a:r>
            <a:r>
              <a:rPr lang="en-US" sz="2400" dirty="0"/>
              <a:t>: Narcan dispenser </a:t>
            </a:r>
          </a:p>
          <a:p>
            <a:r>
              <a:rPr lang="en-US" sz="2400" b="1" dirty="0"/>
              <a:t>Donations</a:t>
            </a:r>
            <a:r>
              <a:rPr lang="en-US" sz="2400" dirty="0"/>
              <a:t>: Knit hats, soaps, cleaning supplies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white box with boxes inside&#10;&#10;AI-generated content may be incorrect.">
            <a:extLst>
              <a:ext uri="{FF2B5EF4-FFF2-40B4-BE49-F238E27FC236}">
                <a16:creationId xmlns:a16="http://schemas.microsoft.com/office/drawing/2014/main" id="{2FA4C3D3-7E9C-25EA-A2AE-7A40698F4F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61" r="-1" b="-1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72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2BDA2-EAA0-7D3B-1E0E-A18AA2FA6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9976"/>
            <a:ext cx="8896972" cy="1320800"/>
          </a:xfrm>
        </p:spPr>
        <p:txBody>
          <a:bodyPr>
            <a:noAutofit/>
          </a:bodyPr>
          <a:lstStyle/>
          <a:p>
            <a:r>
              <a:rPr lang="en-US" sz="6000" dirty="0"/>
              <a:t>Ideas for Implementation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E9848-9311-2892-43E0-BD3CAE62B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88613"/>
            <a:ext cx="9744137" cy="5109411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/>
              <a:t>Community Cart</a:t>
            </a:r>
          </a:p>
          <a:p>
            <a:pPr lvl="1"/>
            <a:r>
              <a:rPr lang="en-US" sz="5100" dirty="0"/>
              <a:t>Portable</a:t>
            </a:r>
          </a:p>
          <a:p>
            <a:pPr lvl="1"/>
            <a:endParaRPr lang="en-US" sz="5100" dirty="0"/>
          </a:p>
          <a:p>
            <a:r>
              <a:rPr lang="en-US" sz="5100" dirty="0"/>
              <a:t>Community Shelf or Cubby</a:t>
            </a:r>
          </a:p>
          <a:p>
            <a:pPr lvl="1"/>
            <a:r>
              <a:rPr lang="en-US" sz="5100" dirty="0"/>
              <a:t>Use the space you have</a:t>
            </a:r>
          </a:p>
          <a:p>
            <a:pPr lvl="1"/>
            <a:endParaRPr lang="en-US" sz="5100" dirty="0"/>
          </a:p>
          <a:p>
            <a:r>
              <a:rPr lang="en-US" sz="5100" dirty="0"/>
              <a:t>Community Basket</a:t>
            </a:r>
          </a:p>
          <a:p>
            <a:pPr lvl="1"/>
            <a:r>
              <a:rPr lang="en-US" sz="5100" dirty="0"/>
              <a:t>Some libraries already have this in their rest rooms</a:t>
            </a:r>
          </a:p>
          <a:p>
            <a:pPr marL="457200" lvl="1" indent="0">
              <a:buNone/>
            </a:pPr>
            <a:endParaRPr lang="en-US" sz="5100" dirty="0"/>
          </a:p>
          <a:p>
            <a:r>
              <a:rPr lang="en-US" sz="5100" dirty="0"/>
              <a:t>Discreet areas work best</a:t>
            </a:r>
          </a:p>
          <a:p>
            <a:pPr marL="457200" lvl="1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68716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A679-0D86-F808-2FF3-68D555259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Autofit/>
          </a:bodyPr>
          <a:lstStyle/>
          <a:p>
            <a:r>
              <a:rPr lang="en-US" sz="4800" dirty="0"/>
              <a:t>Managing and Sustaining Your Closet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368FA-7FF9-01C2-059A-561BFA09B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3654878" cy="3880773"/>
          </a:xfrm>
        </p:spPr>
        <p:txBody>
          <a:bodyPr>
            <a:noAutofit/>
          </a:bodyPr>
          <a:lstStyle/>
          <a:p>
            <a:r>
              <a:rPr lang="en-US" sz="2800" dirty="0"/>
              <a:t>Limit the quantity of items </a:t>
            </a:r>
          </a:p>
          <a:p>
            <a:r>
              <a:rPr lang="en-US" sz="2800" dirty="0"/>
              <a:t>Rotate seasonally</a:t>
            </a:r>
          </a:p>
          <a:p>
            <a:r>
              <a:rPr lang="en-US" sz="2800" dirty="0"/>
              <a:t>Create a backstock</a:t>
            </a:r>
          </a:p>
          <a:p>
            <a:r>
              <a:rPr lang="en-US" sz="2800" dirty="0"/>
              <a:t>Keep your feelers out</a:t>
            </a:r>
          </a:p>
        </p:txBody>
      </p:sp>
      <p:pic>
        <p:nvPicPr>
          <p:cNvPr id="5" name="Picture 4" descr="Dry food items in cardboard box">
            <a:extLst>
              <a:ext uri="{FF2B5EF4-FFF2-40B4-BE49-F238E27FC236}">
                <a16:creationId xmlns:a16="http://schemas.microsoft.com/office/drawing/2014/main" id="{16841EE6-9E2E-C311-B3C7-8159B80084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450" b="-3"/>
          <a:stretch>
            <a:fillRect/>
          </a:stretch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49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 descr="Volunteers distributing food in kitchen">
            <a:extLst>
              <a:ext uri="{FF2B5EF4-FFF2-40B4-BE49-F238E27FC236}">
                <a16:creationId xmlns:a16="http://schemas.microsoft.com/office/drawing/2014/main" id="{E4D41BCE-6B70-DD62-31BA-599807B900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71" r="50193" b="9091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45C931-20CE-4BAB-BFBB-1E03CEDB0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680" y="2238682"/>
            <a:ext cx="4543366" cy="237216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6000" dirty="0"/>
              <a:t>Community Partnerships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9707D-7630-4A94-BF43-B0CE1A65D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0563" y="4050833"/>
            <a:ext cx="3893440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0892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F85D6-9491-45F5-652B-62532D4C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64660"/>
            <a:ext cx="8596668" cy="1320800"/>
          </a:xfrm>
        </p:spPr>
        <p:txBody>
          <a:bodyPr>
            <a:normAutofit/>
          </a:bodyPr>
          <a:lstStyle/>
          <a:p>
            <a:r>
              <a:rPr lang="en-US" sz="6000" dirty="0"/>
              <a:t>Where to Find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05429-6887-BF8B-2665-8EC50AEDC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5460"/>
            <a:ext cx="8596668" cy="4562940"/>
          </a:xfrm>
        </p:spPr>
        <p:txBody>
          <a:bodyPr>
            <a:noAutofit/>
          </a:bodyPr>
          <a:lstStyle/>
          <a:p>
            <a:r>
              <a:rPr lang="en-US" sz="2000" dirty="0"/>
              <a:t>State Level: </a:t>
            </a:r>
            <a:r>
              <a:rPr lang="en-US" sz="2000" dirty="0">
                <a:hlinkClick r:id="rId2"/>
              </a:rPr>
              <a:t>Labor &amp; Economic Opportunity </a:t>
            </a:r>
            <a:endParaRPr lang="en-US" sz="2000" dirty="0"/>
          </a:p>
          <a:p>
            <a:r>
              <a:rPr lang="en-US" sz="2000" dirty="0"/>
              <a:t>County Level</a:t>
            </a:r>
          </a:p>
          <a:p>
            <a:pPr lvl="1"/>
            <a:r>
              <a:rPr lang="en-US" sz="2000" dirty="0"/>
              <a:t>Are there current initiatives you can apply for?                          i.e. Wayne County Well Wayne Station</a:t>
            </a:r>
          </a:p>
          <a:p>
            <a:pPr lvl="1"/>
            <a:r>
              <a:rPr lang="en-US" sz="2000" dirty="0"/>
              <a:t>Grants or other funding support</a:t>
            </a:r>
          </a:p>
          <a:p>
            <a:r>
              <a:rPr lang="en-US" sz="2000" dirty="0"/>
              <a:t>Other Non-profits</a:t>
            </a:r>
          </a:p>
          <a:p>
            <a:pPr lvl="1"/>
            <a:r>
              <a:rPr lang="en-US" sz="2000" dirty="0"/>
              <a:t>Friends Group</a:t>
            </a:r>
          </a:p>
          <a:p>
            <a:pPr lvl="1"/>
            <a:r>
              <a:rPr lang="en-US" sz="2000" dirty="0"/>
              <a:t>Targeted groups to help with specific supplies (</a:t>
            </a:r>
            <a:r>
              <a:rPr lang="en-US" sz="2000" dirty="0">
                <a:hlinkClick r:id="rId3"/>
              </a:rPr>
              <a:t>I Support the Girls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Satellite outpost for food pantry </a:t>
            </a:r>
          </a:p>
          <a:p>
            <a:r>
              <a:rPr lang="en-US" sz="2000" dirty="0"/>
              <a:t>Businesses</a:t>
            </a:r>
          </a:p>
          <a:p>
            <a:pPr lvl="1"/>
            <a:r>
              <a:rPr lang="en-US" sz="2000" dirty="0"/>
              <a:t>Donate supplies in exchange for advertising, i.e. brought to you by, sponsored by, etc.</a:t>
            </a:r>
          </a:p>
        </p:txBody>
      </p:sp>
    </p:spTree>
    <p:extLst>
      <p:ext uri="{BB962C8B-B14F-4D97-AF65-F5344CB8AC3E}">
        <p14:creationId xmlns:p14="http://schemas.microsoft.com/office/powerpoint/2010/main" val="1639680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6D2E8-D5F5-178F-9BD3-95DCFAE24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031442" cy="1320800"/>
          </a:xfrm>
        </p:spPr>
        <p:txBody>
          <a:bodyPr anchor="t">
            <a:noAutofit/>
          </a:bodyPr>
          <a:lstStyle/>
          <a:p>
            <a:r>
              <a:rPr lang="en-US" sz="6000" dirty="0"/>
              <a:t>Business Partnership Tips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2E9594A-1464-9E98-0826-5EE353AC6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3224572" cy="3880773"/>
          </a:xfrm>
        </p:spPr>
        <p:txBody>
          <a:bodyPr>
            <a:noAutofit/>
          </a:bodyPr>
          <a:lstStyle/>
          <a:p>
            <a:r>
              <a:rPr lang="en-US" sz="2000" dirty="0"/>
              <a:t>More than just summer reading support</a:t>
            </a:r>
          </a:p>
          <a:p>
            <a:r>
              <a:rPr lang="en-US" sz="2000" dirty="0"/>
              <a:t>Year-round visibility</a:t>
            </a:r>
          </a:p>
          <a:p>
            <a:r>
              <a:rPr lang="en-US" sz="2000" dirty="0"/>
              <a:t>Look for businesses that already have a charitable presence or are a “fixture” in your community</a:t>
            </a:r>
          </a:p>
          <a:p>
            <a:r>
              <a:rPr lang="en-US" sz="2000" dirty="0"/>
              <a:t>Also look for businesses that fit or share the same mission</a:t>
            </a:r>
          </a:p>
        </p:txBody>
      </p:sp>
      <p:pic>
        <p:nvPicPr>
          <p:cNvPr id="5" name="Content Placeholder 4" descr="Fist bumping">
            <a:extLst>
              <a:ext uri="{FF2B5EF4-FFF2-40B4-BE49-F238E27FC236}">
                <a16:creationId xmlns:a16="http://schemas.microsoft.com/office/drawing/2014/main" id="{0FA1DBDE-0C35-76CA-0EF1-A7428608D2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756" b="2"/>
          <a:stretch>
            <a:fillRect/>
          </a:stretch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86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1AE2B-5505-7C02-15FA-BF90A760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0" y="811305"/>
            <a:ext cx="4064439" cy="1320800"/>
          </a:xfrm>
        </p:spPr>
        <p:txBody>
          <a:bodyPr>
            <a:noAutofit/>
          </a:bodyPr>
          <a:lstStyle/>
          <a:p>
            <a:r>
              <a:rPr lang="en-US" sz="6000" dirty="0"/>
              <a:t>Community Support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45E73D-BC4C-FAB5-F43E-D5C5AC496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977227"/>
            <a:ext cx="4064439" cy="388077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Ask for donations</a:t>
            </a:r>
          </a:p>
          <a:p>
            <a:r>
              <a:rPr lang="en-US" sz="2400" dirty="0"/>
              <a:t>Be clear about what you accept/need/want</a:t>
            </a:r>
          </a:p>
          <a:p>
            <a:r>
              <a:rPr lang="en-US" sz="2400" dirty="0"/>
              <a:t>Amazon wish lists</a:t>
            </a:r>
          </a:p>
          <a:p>
            <a:r>
              <a:rPr lang="en-US" sz="2400" dirty="0"/>
              <a:t>Use the talents of your community, i.e. knit items</a:t>
            </a:r>
          </a:p>
          <a:p>
            <a:r>
              <a:rPr lang="en-US" sz="2400" dirty="0"/>
              <a:t>This can be a way to create sustainability</a:t>
            </a:r>
          </a:p>
        </p:txBody>
      </p:sp>
      <p:pic>
        <p:nvPicPr>
          <p:cNvPr id="7" name="Content Placeholder 6" descr="Several hands raised and ready to answer a question">
            <a:extLst>
              <a:ext uri="{FF2B5EF4-FFF2-40B4-BE49-F238E27FC236}">
                <a16:creationId xmlns:a16="http://schemas.microsoft.com/office/drawing/2014/main" id="{BAA2C2EA-5B3C-55AF-CDAE-C38F44BBB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42" r="20948" b="-2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72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nation list with a table and food&#10;&#10;AI-generated content may be incorrect.">
            <a:extLst>
              <a:ext uri="{FF2B5EF4-FFF2-40B4-BE49-F238E27FC236}">
                <a16:creationId xmlns:a16="http://schemas.microsoft.com/office/drawing/2014/main" id="{E0A4891E-7FC9-5E6E-AC4B-1C85E6618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753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4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51F9-D9E6-426F-36B0-69F6E5A9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What We’ll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63AE6-B869-22A1-DB32-FE016F769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is a community closet and what value will it add to your library</a:t>
            </a:r>
          </a:p>
          <a:p>
            <a:r>
              <a:rPr lang="en-US" sz="2800" dirty="0"/>
              <a:t>Community Partnerships: where to look and how to foster</a:t>
            </a:r>
          </a:p>
          <a:p>
            <a:r>
              <a:rPr lang="en-US" sz="2800" dirty="0"/>
              <a:t>Marketing approaches that consider the sensitive nature of this endeavor </a:t>
            </a:r>
          </a:p>
        </p:txBody>
      </p:sp>
    </p:spTree>
    <p:extLst>
      <p:ext uri="{BB962C8B-B14F-4D97-AF65-F5344CB8AC3E}">
        <p14:creationId xmlns:p14="http://schemas.microsoft.com/office/powerpoint/2010/main" val="635211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58C-CEA7-B2DD-7839-C6BF6CAB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937313" cy="1320800"/>
          </a:xfrm>
        </p:spPr>
        <p:txBody>
          <a:bodyPr>
            <a:noAutofit/>
          </a:bodyPr>
          <a:lstStyle/>
          <a:p>
            <a:r>
              <a:rPr lang="en-US" sz="6000" dirty="0"/>
              <a:t>Community Partner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4430E-50D1-D074-9B52-F6BEE4FE7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Mobile showers and mobile laundry services</a:t>
            </a:r>
          </a:p>
          <a:p>
            <a:pPr lvl="1"/>
            <a:r>
              <a:rPr lang="en-US" sz="2400" dirty="0">
                <a:hlinkClick r:id="rId2"/>
              </a:rPr>
              <a:t>WAVE project </a:t>
            </a:r>
            <a:r>
              <a:rPr lang="en-US" sz="2400" dirty="0"/>
              <a:t>SE MI</a:t>
            </a:r>
          </a:p>
          <a:p>
            <a:pPr lvl="1"/>
            <a:r>
              <a:rPr lang="en-US" sz="2400" dirty="0">
                <a:hlinkClick r:id="rId3"/>
              </a:rPr>
              <a:t>Meltrotter.org </a:t>
            </a:r>
            <a:r>
              <a:rPr lang="en-US" sz="2400" dirty="0"/>
              <a:t>Grand Rapids Area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/>
              <a:t>Meal Services</a:t>
            </a:r>
          </a:p>
          <a:p>
            <a:pPr lvl="1"/>
            <a:r>
              <a:rPr lang="en-US" sz="2400" dirty="0"/>
              <a:t>Gather to Grow / Feeding America West Michigan</a:t>
            </a:r>
          </a:p>
          <a:p>
            <a:pPr lvl="1"/>
            <a:r>
              <a:rPr lang="en-US" sz="2400" dirty="0"/>
              <a:t>Meet Up and Eat Up</a:t>
            </a:r>
          </a:p>
        </p:txBody>
      </p:sp>
    </p:spTree>
    <p:extLst>
      <p:ext uri="{BB962C8B-B14F-4D97-AF65-F5344CB8AC3E}">
        <p14:creationId xmlns:p14="http://schemas.microsoft.com/office/powerpoint/2010/main" val="1774919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8903-FC95-05B4-38E6-21DAFB7AD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2330552"/>
            <a:ext cx="8596668" cy="1826581"/>
          </a:xfrm>
        </p:spPr>
        <p:txBody>
          <a:bodyPr>
            <a:normAutofit/>
          </a:bodyPr>
          <a:lstStyle/>
          <a:p>
            <a:r>
              <a:rPr lang="en-US" sz="6600" dirty="0"/>
              <a:t>Thoughtful Marketing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6CD62-E6FE-3D29-F765-ADD7E6EF84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69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with text and images&#10;&#10;AI-generated content may be incorrect.">
            <a:extLst>
              <a:ext uri="{FF2B5EF4-FFF2-40B4-BE49-F238E27FC236}">
                <a16:creationId xmlns:a16="http://schemas.microsoft.com/office/drawing/2014/main" id="{7D2038C3-D56F-1429-CE19-FBC9A9EE8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588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58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96C8-8E33-9970-FC91-C2933E554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Advertising the Closet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EF721-9778-A533-0530-2E11E35AE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26119"/>
            <a:ext cx="8596668" cy="3880773"/>
          </a:xfrm>
        </p:spPr>
        <p:txBody>
          <a:bodyPr>
            <a:noAutofit/>
          </a:bodyPr>
          <a:lstStyle/>
          <a:p>
            <a:r>
              <a:rPr lang="en-US" sz="2400" b="1" dirty="0"/>
              <a:t>In-House Marketing</a:t>
            </a:r>
            <a:r>
              <a:rPr lang="en-US" sz="2400" dirty="0"/>
              <a:t>: Posters in bathrooms, clear location signage, flyers for donation list</a:t>
            </a:r>
          </a:p>
          <a:p>
            <a:r>
              <a:rPr lang="en-US" sz="2400" b="1" dirty="0"/>
              <a:t>Verbiage</a:t>
            </a:r>
            <a:r>
              <a:rPr lang="en-US" sz="2400" dirty="0"/>
              <a:t>: Highlight the no cost aspect, but remind gently to only take what you need</a:t>
            </a:r>
          </a:p>
          <a:p>
            <a:r>
              <a:rPr lang="en-US" sz="2400" b="1" dirty="0"/>
              <a:t>Outsourcing</a:t>
            </a:r>
            <a:r>
              <a:rPr lang="en-US" sz="2400" dirty="0"/>
              <a:t>: Smaller paper flyers &amp; posters can be spread around town </a:t>
            </a:r>
          </a:p>
          <a:p>
            <a:r>
              <a:rPr lang="en-US" sz="2400" b="1" dirty="0"/>
              <a:t>Social Media</a:t>
            </a:r>
            <a:r>
              <a:rPr lang="en-US" sz="2400" dirty="0"/>
              <a:t>: lucky day style posts, photos/video attract more attention</a:t>
            </a:r>
          </a:p>
          <a:p>
            <a:r>
              <a:rPr lang="en-US" sz="2400" b="1" dirty="0"/>
              <a:t>Website</a:t>
            </a:r>
            <a:r>
              <a:rPr lang="en-US" sz="2400" dirty="0"/>
              <a:t>: consider creating a tab or page to detail how the closet works and what patrons can expect</a:t>
            </a:r>
          </a:p>
        </p:txBody>
      </p:sp>
    </p:spTree>
    <p:extLst>
      <p:ext uri="{BB962C8B-B14F-4D97-AF65-F5344CB8AC3E}">
        <p14:creationId xmlns:p14="http://schemas.microsoft.com/office/powerpoint/2010/main" val="1852634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08941-68ED-9A09-3EBB-09D3CF854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sz="4000" dirty="0"/>
              <a:t>The Future of the Community Closet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3CC48B0-72A5-9CDF-03DD-708886AD4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6" y="2160589"/>
            <a:ext cx="3547301" cy="3880773"/>
          </a:xfrm>
        </p:spPr>
        <p:txBody>
          <a:bodyPr>
            <a:noAutofit/>
          </a:bodyPr>
          <a:lstStyle/>
          <a:p>
            <a:r>
              <a:rPr lang="en-US" sz="3200" dirty="0"/>
              <a:t>A website that has a map of all the community closets and what they usually have stocked</a:t>
            </a:r>
          </a:p>
        </p:txBody>
      </p:sp>
      <p:pic>
        <p:nvPicPr>
          <p:cNvPr id="5" name="Content Placeholder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F160B470-FC4D-E99C-5542-589FE3A40F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63" r="4512" b="1"/>
          <a:stretch>
            <a:fillRect/>
          </a:stretch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4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men distributing shirts">
            <a:extLst>
              <a:ext uri="{FF2B5EF4-FFF2-40B4-BE49-F238E27FC236}">
                <a16:creationId xmlns:a16="http://schemas.microsoft.com/office/drawing/2014/main" id="{520DAC0D-EC43-C382-6AEE-07E2AA3004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43" r="2248" b="-2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25F7B0-6441-9AAB-C419-28ADA485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551673"/>
            <a:ext cx="3851123" cy="1320800"/>
          </a:xfrm>
        </p:spPr>
        <p:txBody>
          <a:bodyPr>
            <a:normAutofit/>
          </a:bodyPr>
          <a:lstStyle/>
          <a:p>
            <a:r>
              <a:rPr lang="en-US" sz="5400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9F3DA-6C2F-40A5-832B-49642CD1C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41691"/>
            <a:ext cx="4368489" cy="444709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You probably already have patrons in need coming into your building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This deepens our connections to our communities and fosters a greater sense of goodwill – we are a place people can depend 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It doesn’t have to cost a lot of time &amp; money; it can be as simple as creating a dedicated space that patrons facilitate themselves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71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B1506F-8326-C85F-94FE-DE6F202F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734" y="92339"/>
            <a:ext cx="4763558" cy="358907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Get a Copy of this Presentation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443EF-F0E3-977D-1D99-1B8089E1EE17}"/>
              </a:ext>
            </a:extLst>
          </p:cNvPr>
          <p:cNvSpPr txBox="1"/>
          <p:nvPr/>
        </p:nvSpPr>
        <p:spPr>
          <a:xfrm>
            <a:off x="1680635" y="4819361"/>
            <a:ext cx="68675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Let’s Connect! </a:t>
            </a:r>
          </a:p>
          <a:p>
            <a:r>
              <a:rPr lang="en-US" sz="4400" dirty="0" err="1"/>
              <a:t>eschwartz@oakparkmi.gov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561DCD-D68D-4BEB-A388-20C3543197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51116" y="506902"/>
            <a:ext cx="3481148" cy="348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11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D821EB1-7D99-5177-998C-8C991A4649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13" b="2213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B3645B-13DA-F0A1-F45B-E852B1DFC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/>
              <a:t>Origins </a:t>
            </a:r>
            <a:endParaRPr lang="en-US" sz="7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24D7D-F9F8-2A14-6A3D-E6393E9B9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1683" y="4076015"/>
            <a:ext cx="5741893" cy="109689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r">
              <a:buNone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What is a Community Closet &amp; How it Began at my Library</a:t>
            </a:r>
          </a:p>
          <a:p>
            <a:pPr marL="0" indent="0" algn="r">
              <a:buNone/>
            </a:pP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19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5EE2C-F0DC-D51B-D9EF-2C71DEB20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757584" cy="1320800"/>
          </a:xfrm>
        </p:spPr>
        <p:txBody>
          <a:bodyPr>
            <a:noAutofit/>
          </a:bodyPr>
          <a:lstStyle/>
          <a:p>
            <a:r>
              <a:rPr lang="en-US" sz="6600" dirty="0"/>
              <a:t>Things to Keep in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E38CD-9F23-AC9B-A9BE-E3F546B81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Your community closet does not have to look like mine </a:t>
            </a:r>
          </a:p>
          <a:p>
            <a:pPr lvl="1"/>
            <a:r>
              <a:rPr lang="en-US" sz="2200" dirty="0"/>
              <a:t>it doesn’t even have to be a “closet”</a:t>
            </a:r>
          </a:p>
          <a:p>
            <a:pPr marL="457200" lvl="1" indent="0">
              <a:buNone/>
            </a:pPr>
            <a:endParaRPr lang="en-US" sz="2200" dirty="0"/>
          </a:p>
          <a:p>
            <a:r>
              <a:rPr lang="en-US" sz="2400" dirty="0"/>
              <a:t>Use this framework to think about ways you can tailor this concept for your community</a:t>
            </a:r>
          </a:p>
          <a:p>
            <a:pPr lvl="1"/>
            <a:r>
              <a:rPr lang="en-US" sz="2200" dirty="0"/>
              <a:t>What needs do your patrons already have?</a:t>
            </a:r>
          </a:p>
          <a:p>
            <a:pPr lvl="1"/>
            <a:r>
              <a:rPr lang="en-US" sz="2200" dirty="0"/>
              <a:t>What community partners do you already have relationships with?</a:t>
            </a:r>
          </a:p>
        </p:txBody>
      </p:sp>
    </p:spTree>
    <p:extLst>
      <p:ext uri="{BB962C8B-B14F-4D97-AF65-F5344CB8AC3E}">
        <p14:creationId xmlns:p14="http://schemas.microsoft.com/office/powerpoint/2010/main" val="353540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9B10-7260-1379-7316-7979364D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8106" y="416356"/>
            <a:ext cx="4276692" cy="1320800"/>
          </a:xfrm>
        </p:spPr>
        <p:txBody>
          <a:bodyPr anchor="ctr">
            <a:normAutofit/>
          </a:bodyPr>
          <a:lstStyle/>
          <a:p>
            <a:r>
              <a:rPr lang="en-US" dirty="0"/>
              <a:t>Why Start a Community Closet?</a:t>
            </a:r>
          </a:p>
        </p:txBody>
      </p:sp>
      <p:pic>
        <p:nvPicPr>
          <p:cNvPr id="5" name="Content Placeholder 4" descr="A map of the state of michigan with different colored squares&#10;&#10;AI-generated content may be incorrect.">
            <a:extLst>
              <a:ext uri="{FF2B5EF4-FFF2-40B4-BE49-F238E27FC236}">
                <a16:creationId xmlns:a16="http://schemas.microsoft.com/office/drawing/2014/main" id="{1D71B370-066D-8643-F317-696AC2EFC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917" y="-28023"/>
            <a:ext cx="5836023" cy="711710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1E54FD-0B35-16B8-7257-CFC5452DE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106" y="2019538"/>
            <a:ext cx="4803637" cy="5069541"/>
          </a:xfrm>
        </p:spPr>
        <p:txBody>
          <a:bodyPr>
            <a:normAutofit fontScale="77500" lnSpcReduction="20000"/>
          </a:bodyPr>
          <a:lstStyle/>
          <a:p>
            <a:r>
              <a:rPr lang="en-US" sz="3400" dirty="0"/>
              <a:t>Erosion of federal social safety net programs  </a:t>
            </a:r>
          </a:p>
          <a:p>
            <a:r>
              <a:rPr lang="en-US" sz="3400" dirty="0"/>
              <a:t>22% of people experiencing homelessness for the first time are children under 18 (2020, </a:t>
            </a:r>
            <a:r>
              <a:rPr lang="en-US" sz="3400" dirty="0" err="1"/>
              <a:t>mihomeless.org</a:t>
            </a:r>
            <a:r>
              <a:rPr lang="en-US" sz="3400" dirty="0"/>
              <a:t>)</a:t>
            </a:r>
          </a:p>
          <a:p>
            <a:r>
              <a:rPr lang="en-US" sz="3400" dirty="0"/>
              <a:t>Soap and toilet paper can be hard to obtain with SNAP and other assistance programs</a:t>
            </a:r>
            <a:endParaRPr lang="en-US" sz="3400" dirty="0">
              <a:hlinkClick r:id="rId3"/>
            </a:endParaRPr>
          </a:p>
          <a:p>
            <a:endParaRPr lang="en-US" dirty="0">
              <a:hlinkClick r:id="rId3"/>
            </a:endParaRPr>
          </a:p>
          <a:p>
            <a:pPr marL="0" indent="0">
              <a:buNone/>
            </a:pPr>
            <a:r>
              <a:rPr lang="en-US" dirty="0">
                <a:hlinkClick r:id="rId3"/>
              </a:rPr>
              <a:t>2021-2022 via Michigan.gov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More details on mihomeless.org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608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" name="Content Placeholder 4" descr="Close-up of several hands with palms facing down pointing towards center, overlapping">
            <a:extLst>
              <a:ext uri="{FF2B5EF4-FFF2-40B4-BE49-F238E27FC236}">
                <a16:creationId xmlns:a16="http://schemas.microsoft.com/office/drawing/2014/main" id="{9310FB57-C46C-7C10-677B-0696D2C30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9091" t="5858" b="6700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57A31-7F43-5279-8711-EDE5582A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35" y="1972960"/>
            <a:ext cx="5002119" cy="32967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Libraries are about Community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85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4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5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F77C2-79FE-57A2-FB17-3FA5DCC4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63" y="643467"/>
            <a:ext cx="5435255" cy="137560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Why Start a Community Closet?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The Third Space – Ray Oldenburg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F9661B-870E-F990-22C6-8F4F18F37D9B}"/>
              </a:ext>
            </a:extLst>
          </p:cNvPr>
          <p:cNvSpPr txBox="1"/>
          <p:nvPr/>
        </p:nvSpPr>
        <p:spPr>
          <a:xfrm>
            <a:off x="334414" y="2027542"/>
            <a:ext cx="4660126" cy="344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First Space: Home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Second Space: Workplace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Third Space: Anchors of Community Life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diagram of a diagram of a community&#10;&#10;AI-generated content may be incorrect.">
            <a:extLst>
              <a:ext uri="{FF2B5EF4-FFF2-40B4-BE49-F238E27FC236}">
                <a16:creationId xmlns:a16="http://schemas.microsoft.com/office/drawing/2014/main" id="{8C371328-022C-1639-1693-A75C610C6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992" y="-323851"/>
            <a:ext cx="6654445" cy="7393828"/>
          </a:xfrm>
          <a:prstGeom prst="rect">
            <a:avLst/>
          </a:prstGeom>
        </p:spPr>
      </p:pic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BB2EC1-AAEA-6899-A1C9-2472B1152740}"/>
              </a:ext>
            </a:extLst>
          </p:cNvPr>
          <p:cNvSpPr txBox="1"/>
          <p:nvPr/>
        </p:nvSpPr>
        <p:spPr>
          <a:xfrm>
            <a:off x="224366" y="4983736"/>
            <a:ext cx="4472272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Combat loneliness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Climate resilience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Important for democracy &amp; civic engagement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9C7EF8-F527-1F87-42F2-E9CFED19F158}"/>
              </a:ext>
            </a:extLst>
          </p:cNvPr>
          <p:cNvSpPr txBox="1"/>
          <p:nvPr/>
        </p:nvSpPr>
        <p:spPr>
          <a:xfrm>
            <a:off x="47089" y="4298591"/>
            <a:ext cx="6138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Why Third Spaces Matter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7346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helf with items on it&#10;&#10;AI-generated content may be incorrect.">
            <a:extLst>
              <a:ext uri="{FF2B5EF4-FFF2-40B4-BE49-F238E27FC236}">
                <a16:creationId xmlns:a16="http://schemas.microsoft.com/office/drawing/2014/main" id="{4F4595F2-BE5C-1A05-5E5C-5D010FC56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53002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A two metal cabinets with green labels&#10;&#10;AI-generated content may be incorrect.">
            <a:extLst>
              <a:ext uri="{FF2B5EF4-FFF2-40B4-BE49-F238E27FC236}">
                <a16:creationId xmlns:a16="http://schemas.microsoft.com/office/drawing/2014/main" id="{9A153AF4-D72B-BF0A-2028-8679D0EE9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3926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3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helf with items on it&#10;&#10;AI-generated content may be incorrect.">
            <a:extLst>
              <a:ext uri="{FF2B5EF4-FFF2-40B4-BE49-F238E27FC236}">
                <a16:creationId xmlns:a16="http://schemas.microsoft.com/office/drawing/2014/main" id="{49A91070-28E0-0F99-2EF2-C7AF1C61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14" r="45399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5017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10159</TotalTime>
  <Words>805</Words>
  <Application>Microsoft Macintosh PowerPoint</Application>
  <PresentationFormat>Widescreen</PresentationFormat>
  <Paragraphs>116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Arial</vt:lpstr>
      <vt:lpstr>Trebuchet MS</vt:lpstr>
      <vt:lpstr>Wingdings 3</vt:lpstr>
      <vt:lpstr>Facet</vt:lpstr>
      <vt:lpstr>The Community Closet</vt:lpstr>
      <vt:lpstr>What We’ll Cover</vt:lpstr>
      <vt:lpstr>Origins </vt:lpstr>
      <vt:lpstr>Things to Keep in Mind</vt:lpstr>
      <vt:lpstr>Why Start a Community Closet?</vt:lpstr>
      <vt:lpstr>Libraries are about Community</vt:lpstr>
      <vt:lpstr>Why Start a Community Closet? The Third Space – Ray Oldenburg</vt:lpstr>
      <vt:lpstr>PowerPoint Presentation</vt:lpstr>
      <vt:lpstr>PowerPoint Presentation</vt:lpstr>
      <vt:lpstr>Supply List</vt:lpstr>
      <vt:lpstr>Is there anything you SHOULD NOT include in your closet?</vt:lpstr>
      <vt:lpstr>Sources for Supplies</vt:lpstr>
      <vt:lpstr>Ideas for Implementation </vt:lpstr>
      <vt:lpstr>Managing and Sustaining Your Closet</vt:lpstr>
      <vt:lpstr>Community Partnerships</vt:lpstr>
      <vt:lpstr>Where to Find Partners</vt:lpstr>
      <vt:lpstr>Business Partnership Tips</vt:lpstr>
      <vt:lpstr>Community Support</vt:lpstr>
      <vt:lpstr>PowerPoint Presentation</vt:lpstr>
      <vt:lpstr>Community Partner Ideas</vt:lpstr>
      <vt:lpstr>Thoughtful Marketing</vt:lpstr>
      <vt:lpstr>PowerPoint Presentation</vt:lpstr>
      <vt:lpstr>Advertising the Closet</vt:lpstr>
      <vt:lpstr>The Future of the Community Closet</vt:lpstr>
      <vt:lpstr>Takeaways</vt:lpstr>
      <vt:lpstr>Get a Copy of this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Schwartz</dc:creator>
  <cp:lastModifiedBy>Emily Schwartz</cp:lastModifiedBy>
  <cp:revision>39</cp:revision>
  <dcterms:created xsi:type="dcterms:W3CDTF">2025-09-17T01:17:35Z</dcterms:created>
  <dcterms:modified xsi:type="dcterms:W3CDTF">2025-10-14T05:55:42Z</dcterms:modified>
</cp:coreProperties>
</file>