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 - RO Terri - BDL</a:t>
            </a:r>
            <a:endParaRPr dirty="0"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Sleevie Wonder vinyl sleeves have multiple sizes for box sets as well.</a:t>
            </a:r>
            <a:endParaRPr dirty="0"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307" name="Google Shape;3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317" name="Google Shape;3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323" name="Google Shape;3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fa41c3ce1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fa41c3ce13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329" name="Google Shape;329;g2fa41c3ce1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a9c3ff40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0a9c3ff40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337" name="Google Shape;337;g30a9c3ff40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210" name="Google Shape;2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0b85c038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0b85c038e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346" name="Google Shape;346;g30b85c038e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352" name="Google Shape;3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361" name="Google Shape;3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7f4016604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7f40166044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7" name="Google Shape;377;g37f40166044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385" name="Google Shape;3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73227b3f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73227b3fa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395" name="Google Shape;395;g373227b3f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73227b3fa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73227b3fa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403" name="Google Shape;403;g373227b3fa4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75ceddf06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75ceddf066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413" name="Google Shape;413;g375ceddf066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419" name="Google Shape;4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216" name="Google Shape;2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425" name="Google Shape;4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431" name="Google Shape;4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222" name="Google Shape;2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250" name="Google Shape;2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Terri</a:t>
            </a:r>
            <a:endParaRPr dirty="0"/>
          </a:p>
        </p:txBody>
      </p:sp>
      <p:sp>
        <p:nvSpPr>
          <p:cNvPr id="256" name="Google Shape;2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Emily</a:t>
            </a:r>
            <a:endParaRPr dirty="0"/>
          </a:p>
        </p:txBody>
      </p:sp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2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1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</p:sp>
      <p:sp>
        <p:nvSpPr>
          <p:cNvPr id="121" name="Google Shape;121;p11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1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1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2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1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1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p1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13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5" name="Google Shape;155;p1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7" name="Google Shape;157;p14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dirty="0"/>
          </a:p>
        </p:txBody>
      </p:sp>
      <p:sp>
        <p:nvSpPr>
          <p:cNvPr id="158" name="Google Shape;158;p14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15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1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8" name="Google Shape;168;p15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2" name="Google Shape;182;p1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3" name="Google Shape;183;p1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body" idx="1"/>
          </p:nvPr>
        </p:nvSpPr>
        <p:spPr>
          <a:xfrm rot="5400000">
            <a:off x="3687594" y="-670400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1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1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18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1"/>
          </p:nvPr>
        </p:nvSpPr>
        <p:spPr>
          <a:xfrm rot="5400000">
            <a:off x="2452030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1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1" name="Google Shape;201;p18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3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40;p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" descr="HD-ShadowShor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6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6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63" name="Google Shape;63;p6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6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66" name="Google Shape;66;p6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1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hashOverlay-FullResolve.png"/>
          <p:cNvPicPr preferRelativeResize="0"/>
          <p:nvPr/>
        </p:nvPicPr>
        <p:blipFill rotWithShape="1">
          <a:blip r:embed="rId19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hyperlink" Target="https://tinyurl.com/4cd74js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inyurl.com/mubwksdw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bibformats/en/home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ockhall.on.worldcat.org/discovery" TargetMode="External"/><Relationship Id="rId4" Type="http://schemas.openxmlformats.org/officeDocument/2006/relationships/hyperlink" Target="https://search.worldcat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Crosby@romi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erri@brightonlibrary.inf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dirty="0"/>
              <a:t>A Vinyl Collection @ Your Library: A Sound Idea</a:t>
            </a:r>
            <a:endParaRPr dirty="0"/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Presented by:  Emily Crosby, Royal Oak Public Library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	</a:t>
            </a:r>
            <a:r>
              <a:rPr lang="en-US"/>
              <a:t>           Terri </a:t>
            </a:r>
            <a:r>
              <a:rPr lang="en-US" dirty="0"/>
              <a:t>Frank, Brighton District Library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Beginning Budgets</a:t>
            </a:r>
            <a:endParaRPr dirty="0"/>
          </a:p>
        </p:txBody>
      </p:sp>
      <p:sp>
        <p:nvSpPr>
          <p:cNvPr id="271" name="Google Shape;271;p28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Royal Oak</a:t>
            </a:r>
            <a:endParaRPr dirty="0"/>
          </a:p>
        </p:txBody>
      </p:sp>
      <p:sp>
        <p:nvSpPr>
          <p:cNvPr id="272" name="Google Shape;272;p28"/>
          <p:cNvSpPr txBox="1">
            <a:spLocks noGrp="1"/>
          </p:cNvSpPr>
          <p:nvPr>
            <p:ph type="body" idx="2"/>
          </p:nvPr>
        </p:nvSpPr>
        <p:spPr>
          <a:xfrm>
            <a:off x="680325" y="3029998"/>
            <a:ext cx="46983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58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95"/>
              <a:buChar char="•"/>
            </a:pPr>
            <a:r>
              <a:rPr lang="en-US" sz="2260" dirty="0"/>
              <a:t>2021-2022</a:t>
            </a:r>
            <a:endParaRPr sz="2260" dirty="0"/>
          </a:p>
          <a:p>
            <a:pPr marL="914400" lvl="1" indent="-34258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95"/>
              <a:buChar char="•"/>
            </a:pPr>
            <a:r>
              <a:rPr lang="en-US" sz="1950" dirty="0"/>
              <a:t>$2500 ($1000 to start, Friends supplied extra $1500)</a:t>
            </a:r>
            <a:endParaRPr sz="1950" dirty="0"/>
          </a:p>
          <a:p>
            <a:pPr marL="9144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260" dirty="0"/>
          </a:p>
          <a:p>
            <a:pPr marL="457200" lvl="0" indent="-34258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95"/>
              <a:buChar char="•"/>
            </a:pPr>
            <a:r>
              <a:rPr lang="en-US" sz="2260" dirty="0"/>
              <a:t>2022-2023</a:t>
            </a:r>
            <a:endParaRPr sz="2260" dirty="0"/>
          </a:p>
          <a:p>
            <a:pPr marL="914400" lvl="1" indent="-34258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95"/>
              <a:buChar char="•"/>
            </a:pPr>
            <a:r>
              <a:rPr lang="en-US" sz="1950" dirty="0"/>
              <a:t>$4000</a:t>
            </a:r>
            <a:endParaRPr sz="1950" dirty="0"/>
          </a:p>
          <a:p>
            <a:pPr marL="9144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260" dirty="0"/>
          </a:p>
          <a:p>
            <a:pPr marL="457200" lvl="0" indent="-34258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95"/>
              <a:buChar char="•"/>
            </a:pPr>
            <a:r>
              <a:rPr lang="en-US" sz="2260" dirty="0"/>
              <a:t>2023-2024</a:t>
            </a:r>
            <a:endParaRPr sz="2260" dirty="0"/>
          </a:p>
          <a:p>
            <a:pPr marL="914400" lvl="1" indent="-34258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95"/>
              <a:buChar char="•"/>
            </a:pPr>
            <a:r>
              <a:rPr lang="en-US" sz="1950" dirty="0"/>
              <a:t>$5000</a:t>
            </a:r>
            <a:endParaRPr sz="1950" dirty="0"/>
          </a:p>
          <a:p>
            <a:pPr marL="9144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260" dirty="0"/>
          </a:p>
          <a:p>
            <a:pPr marL="457200" lvl="0" indent="-34258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95"/>
              <a:buChar char="•"/>
            </a:pPr>
            <a:r>
              <a:rPr lang="en-US" sz="2260" dirty="0"/>
              <a:t>2024-2025</a:t>
            </a:r>
            <a:endParaRPr sz="2260" dirty="0"/>
          </a:p>
          <a:p>
            <a:pPr marL="914400" lvl="1" indent="-34258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95"/>
              <a:buChar char="•"/>
            </a:pPr>
            <a:r>
              <a:rPr lang="en-US" sz="1950" dirty="0"/>
              <a:t>$5000</a:t>
            </a:r>
            <a:endParaRPr sz="1950" dirty="0"/>
          </a:p>
          <a:p>
            <a:pPr marL="9144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260" dirty="0"/>
          </a:p>
          <a:p>
            <a:pPr marL="457200" lvl="0" indent="-34258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95"/>
              <a:buChar char="•"/>
            </a:pPr>
            <a:r>
              <a:rPr lang="en-US" sz="2260" dirty="0"/>
              <a:t>2025-2026</a:t>
            </a:r>
            <a:endParaRPr sz="2260" dirty="0"/>
          </a:p>
          <a:p>
            <a:pPr marL="914400" lvl="1" indent="-34258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795"/>
              <a:buChar char="•"/>
            </a:pPr>
            <a:r>
              <a:rPr lang="en-US" sz="1950" dirty="0"/>
              <a:t>$7000</a:t>
            </a:r>
            <a:endParaRPr sz="1950" dirty="0"/>
          </a:p>
        </p:txBody>
      </p:sp>
      <p:sp>
        <p:nvSpPr>
          <p:cNvPr id="273" name="Google Shape;273;p28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Brighton</a:t>
            </a:r>
            <a:endParaRPr dirty="0"/>
          </a:p>
        </p:txBody>
      </p:sp>
      <p:sp>
        <p:nvSpPr>
          <p:cNvPr id="274" name="Google Shape;274;p28"/>
          <p:cNvSpPr txBox="1">
            <a:spLocks noGrp="1"/>
          </p:cNvSpPr>
          <p:nvPr>
            <p:ph type="body" idx="4"/>
          </p:nvPr>
        </p:nvSpPr>
        <p:spPr>
          <a:xfrm>
            <a:off x="5594125" y="3029999"/>
            <a:ext cx="4851600" cy="3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2023-2024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$1200 to start + $440 for supplies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$1200 ongoing</a:t>
            </a:r>
            <a:endParaRPr sz="24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2024-2025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$3200 (CD’s &amp; Vinyl)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2025-2026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400" dirty="0"/>
              <a:t>$3200 (CD’s &amp; Vinyl)</a:t>
            </a:r>
            <a:endParaRPr sz="24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3651" y="2224000"/>
            <a:ext cx="5162675" cy="38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9"/>
          <p:cNvSpPr txBox="1"/>
          <p:nvPr/>
        </p:nvSpPr>
        <p:spPr>
          <a:xfrm>
            <a:off x="374343" y="770877"/>
            <a:ext cx="59376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# 1: SHELVING UNIT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LP Bin: </a:t>
            </a: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$329.99 (holds 450 LP’s)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Groove Mats &amp; Center Dividers Kit: </a:t>
            </a: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$43.99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Shipping: </a:t>
            </a: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Free (if picked up) 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Vendor: lpbin.com</a:t>
            </a: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(Warren, MI)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Vinyl Stick-On Lettering: $17.98 </a:t>
            </a: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(free - </a:t>
            </a:r>
            <a:r>
              <a:rPr lang="en-US" sz="18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Cricut</a:t>
            </a: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Dimensions: 22” deep x 28.5” wide x 44.5” high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9182" y="1397678"/>
            <a:ext cx="3582141" cy="268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8987977" y="1520696"/>
            <a:ext cx="3398162" cy="254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4512080" y="2678833"/>
            <a:ext cx="3582143" cy="477619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0"/>
          <p:cNvSpPr txBox="1"/>
          <p:nvPr/>
        </p:nvSpPr>
        <p:spPr>
          <a:xfrm>
            <a:off x="3648722" y="363984"/>
            <a:ext cx="43857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#2: OUTER &amp; INNER PROTECTIVE SLEEVES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$38.89 for a combo pack of 50 (2)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1800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https://tinyurl.com/mubwksdw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Sleevie Wonder XL Box Set Sleeves 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$14.99 for 5 -Used for large albums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https://tinyurl.com/4cd74jsn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825624" y="4705165"/>
            <a:ext cx="21217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Outer Sleeve (RO)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9658917" y="4616388"/>
            <a:ext cx="20329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Inner Sleeve (RO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…and #3…RECORDS!!!</a:t>
            </a:r>
            <a:endParaRPr dirty="0"/>
          </a:p>
        </p:txBody>
      </p:sp>
      <p:sp>
        <p:nvSpPr>
          <p:cNvPr id="296" name="Google Shape;296;p3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Area Libraries recommended starting out with $1,200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This allows for an initial purchase of roughly 45 albums or 4 records/month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It was also suggested we purchase 1-2 more portable record players. Purchased 2 @ 54.99 each from the Library of Things budget.</a:t>
            </a:r>
            <a:endParaRPr dirty="0"/>
          </a:p>
        </p:txBody>
      </p:sp>
      <p:pic>
        <p:nvPicPr>
          <p:cNvPr id="297" name="Google Shape;29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1996" y="3161297"/>
            <a:ext cx="1752070" cy="154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267" y="4847165"/>
            <a:ext cx="8779933" cy="166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br>
              <a:rPr lang="en-US" dirty="0"/>
            </a:br>
            <a:r>
              <a:rPr lang="en-US" dirty="0"/>
              <a:t>Selection Criteria &amp;Vendors</a:t>
            </a:r>
            <a:endParaRPr dirty="0"/>
          </a:p>
        </p:txBody>
      </p:sp>
      <p:sp>
        <p:nvSpPr>
          <p:cNvPr id="304" name="Google Shape;304;p32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Selecting Your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Initial collection</a:t>
            </a:r>
            <a:endParaRPr dirty="0"/>
          </a:p>
        </p:txBody>
      </p:sp>
      <p:sp>
        <p:nvSpPr>
          <p:cNvPr id="310" name="Google Shape;310;p3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Other libraries’ lists of their top circulating albums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Core lists such as </a:t>
            </a:r>
            <a:r>
              <a:rPr lang="en-US" i="1" dirty="0"/>
              <a:t>Rolling Stone’s 500 Greatest Albums of All Time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Music review sources including </a:t>
            </a:r>
            <a:r>
              <a:rPr lang="en-US" i="1" dirty="0"/>
              <a:t>AllMusic, Billboard, Variety, EW</a:t>
            </a:r>
            <a:r>
              <a:rPr lang="en-US" dirty="0"/>
              <a:t> 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Staff and patron suggestions.  NO DONATIONS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Recommended vendors:  Alliance, Amazon, Target 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pic>
        <p:nvPicPr>
          <p:cNvPr id="311" name="Google Shape;3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788" y="4635441"/>
            <a:ext cx="1803455" cy="180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4413" y="4681533"/>
            <a:ext cx="1724895" cy="175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0966" y="4681533"/>
            <a:ext cx="1803455" cy="180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69287" y="4659210"/>
            <a:ext cx="1724895" cy="180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Suggested Allocation</a:t>
            </a:r>
            <a:endParaRPr dirty="0"/>
          </a:p>
        </p:txBody>
      </p:sp>
      <p:sp>
        <p:nvSpPr>
          <p:cNvPr id="320" name="Google Shape;320;p3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"/>
              <a:buNone/>
            </a:pPr>
            <a:r>
              <a:rPr lang="en-US" sz="6000" dirty="0"/>
              <a:t>Rolling Stone Top 500 – 25%</a:t>
            </a: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400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000"/>
              <a:buNone/>
            </a:pPr>
            <a:r>
              <a:rPr lang="en-US" sz="6000" dirty="0"/>
              <a:t>Billboard Top 200 – 25%</a:t>
            </a: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400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000"/>
              <a:buNone/>
            </a:pPr>
            <a:r>
              <a:rPr lang="en-US" sz="6000" dirty="0"/>
              <a:t>Local Artist or Interest – 25% (Motown, Bob Seger, etc.)</a:t>
            </a: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400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0000"/>
              <a:buNone/>
            </a:pPr>
            <a:r>
              <a:rPr lang="en-US" sz="6000" dirty="0"/>
              <a:t>Genre other than Rock-25%   (Classical, Soundtracks, etc.)</a:t>
            </a: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>
              <a:solidFill>
                <a:schemeClr val="dk1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 dirty="0"/>
              <a:t>Cataloging and Processing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Cataloging</a:t>
            </a:r>
            <a:endParaRPr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body" idx="1"/>
          </p:nvPr>
        </p:nvSpPr>
        <p:spPr>
          <a:xfrm>
            <a:off x="680321" y="2347359"/>
            <a:ext cx="9613800" cy="35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TLN provides us with a basic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template.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3" name="Google Shape;3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4175" y="500175"/>
            <a:ext cx="5165000" cy="58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Cataloging Cheat Sheet</a:t>
            </a:r>
            <a:endParaRPr dirty="0"/>
          </a:p>
        </p:txBody>
      </p:sp>
      <p:pic>
        <p:nvPicPr>
          <p:cNvPr id="340" name="Google Shape;340;p37" title="Screenshot 2025-10-07 10455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86528"/>
            <a:ext cx="3637028" cy="471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7" title="Screenshot 2025-10-07 10483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1828" y="1986528"/>
            <a:ext cx="3539305" cy="471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7" title="Screenshot 2025-10-07 10484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3532" y="1986528"/>
            <a:ext cx="4406068" cy="1801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Background/Statistics</a:t>
            </a:r>
            <a:endParaRPr dirty="0"/>
          </a:p>
        </p:txBody>
      </p:sp>
      <p:sp>
        <p:nvSpPr>
          <p:cNvPr id="213" name="Google Shape;213;p20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Cataloging Sites</a:t>
            </a:r>
            <a:endParaRPr dirty="0"/>
          </a:p>
        </p:txBody>
      </p:sp>
      <p:sp>
        <p:nvSpPr>
          <p:cNvPr id="349" name="Google Shape;349;p38"/>
          <p:cNvSpPr txBox="1">
            <a:spLocks noGrp="1"/>
          </p:cNvSpPr>
          <p:nvPr>
            <p:ph type="body" idx="1"/>
          </p:nvPr>
        </p:nvSpPr>
        <p:spPr>
          <a:xfrm>
            <a:off x="680321" y="2269123"/>
            <a:ext cx="9613800" cy="35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Skyriver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OCLC’s Bibliographic Formats and Standards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https://www.oclc.org/bibformats/en/home.html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WorldCat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https://search.worldcat.org/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Rock and Roll Hall of Fame Library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https://rockhall.on.worldcat.org/discovery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Protecting &amp; Discarding Vinyl</a:t>
            </a:r>
            <a:endParaRPr dirty="0"/>
          </a:p>
        </p:txBody>
      </p:sp>
      <p:sp>
        <p:nvSpPr>
          <p:cNvPr id="355" name="Google Shape;355;p39"/>
          <p:cNvSpPr txBox="1"/>
          <p:nvPr/>
        </p:nvSpPr>
        <p:spPr>
          <a:xfrm>
            <a:off x="635002" y="2188277"/>
            <a:ext cx="39201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“We haven't had any issues with scratched vinyl! Vinyl tends to scratch when it's going in and out of the album's cardboard and the paper sleeves they come in. </a:t>
            </a: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We use outer sleeves for the entire album (artwork, and LPs) and inner sleeves for each LP.”</a:t>
            </a:r>
            <a:endParaRPr dirty="0"/>
          </a:p>
        </p:txBody>
      </p:sp>
      <p:sp>
        <p:nvSpPr>
          <p:cNvPr id="356" name="Google Shape;356;p39"/>
          <p:cNvSpPr txBox="1"/>
          <p:nvPr/>
        </p:nvSpPr>
        <p:spPr>
          <a:xfrm>
            <a:off x="6117167" y="2826028"/>
            <a:ext cx="3039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“We discard the vinyl and recycle the covers.”</a:t>
            </a:r>
            <a:endParaRPr dirty="0"/>
          </a:p>
        </p:txBody>
      </p:sp>
      <p:sp>
        <p:nvSpPr>
          <p:cNvPr id="357" name="Google Shape;357;p39"/>
          <p:cNvSpPr txBox="1"/>
          <p:nvPr/>
        </p:nvSpPr>
        <p:spPr>
          <a:xfrm>
            <a:off x="3540126" y="4626195"/>
            <a:ext cx="392006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Don’t accept donations 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this collection. We found these were often scratched and took up a ton of staff time. </a:t>
            </a: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Buy only new records. 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 donations to the Friends of the Library. ”</a:t>
            </a:r>
            <a:endParaRPr dirty="0"/>
          </a:p>
        </p:txBody>
      </p:sp>
      <p:pic>
        <p:nvPicPr>
          <p:cNvPr id="358" name="Google Shape;35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4494" y="4324351"/>
            <a:ext cx="3797506" cy="253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What Worked? What Didn’t?</a:t>
            </a:r>
            <a:endParaRPr dirty="0"/>
          </a:p>
        </p:txBody>
      </p:sp>
      <p:sp>
        <p:nvSpPr>
          <p:cNvPr id="364" name="Google Shape;364;p40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Brighton</a:t>
            </a:r>
            <a:endParaRPr dirty="0"/>
          </a:p>
        </p:txBody>
      </p:sp>
      <p:sp>
        <p:nvSpPr>
          <p:cNvPr id="370" name="Google Shape;370;p41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What Worked?	</a:t>
            </a:r>
            <a:endParaRPr dirty="0"/>
          </a:p>
        </p:txBody>
      </p:sp>
      <p:sp>
        <p:nvSpPr>
          <p:cNvPr id="371" name="Google Shape;371;p41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2232"/>
              <a:buNone/>
            </a:pPr>
            <a:endParaRPr lang="en-US" sz="2918"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2232"/>
              <a:buNone/>
            </a:pPr>
            <a:r>
              <a:rPr lang="en-US" sz="2918" dirty="0"/>
              <a:t>-Volunteers</a:t>
            </a:r>
            <a:endParaRPr sz="2918"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2232"/>
              <a:buNone/>
            </a:pPr>
            <a:endParaRPr sz="2918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2232"/>
              <a:buNone/>
            </a:pPr>
            <a:r>
              <a:rPr lang="en-US" sz="2918" dirty="0"/>
              <a:t>  -Listening to “scratches”</a:t>
            </a:r>
            <a:endParaRPr sz="2918"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2232"/>
              <a:buNone/>
            </a:pPr>
            <a:endParaRPr sz="2918"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2232"/>
              <a:buNone/>
            </a:pPr>
            <a:r>
              <a:rPr lang="en-US" sz="2918" dirty="0"/>
              <a:t>-Neon light</a:t>
            </a:r>
            <a:endParaRPr sz="2918"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2232"/>
              <a:buNone/>
            </a:pPr>
            <a:endParaRPr sz="2918"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</p:txBody>
      </p:sp>
      <p:sp>
        <p:nvSpPr>
          <p:cNvPr id="372" name="Google Shape;372;p41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What Didn’t?</a:t>
            </a:r>
            <a:endParaRPr dirty="0"/>
          </a:p>
        </p:txBody>
      </p:sp>
      <p:sp>
        <p:nvSpPr>
          <p:cNvPr id="373" name="Google Shape;373;p41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-</a:t>
            </a:r>
            <a:r>
              <a:rPr lang="en-US" sz="2920" dirty="0"/>
              <a:t>More promotion </a:t>
            </a:r>
            <a:endParaRPr sz="2920"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92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920" dirty="0"/>
              <a:t>-Dividers needed</a:t>
            </a:r>
            <a:endParaRPr sz="2920" dirty="0"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92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920" dirty="0"/>
              <a:t>-Restrictive limit</a:t>
            </a:r>
            <a:endParaRPr sz="292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2" title="Neon Viny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662810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2"/>
          <p:cNvSpPr txBox="1"/>
          <p:nvPr/>
        </p:nvSpPr>
        <p:spPr>
          <a:xfrm>
            <a:off x="11143275" y="6338800"/>
            <a:ext cx="106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1" name="Google Shape;381;p42"/>
          <p:cNvSpPr txBox="1"/>
          <p:nvPr/>
        </p:nvSpPr>
        <p:spPr>
          <a:xfrm>
            <a:off x="8655800" y="5664625"/>
            <a:ext cx="354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2" name="Google Shape;38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6675" y="39875"/>
            <a:ext cx="3533600" cy="65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Royal Oak</a:t>
            </a:r>
            <a:endParaRPr dirty="0"/>
          </a:p>
        </p:txBody>
      </p:sp>
      <p:sp>
        <p:nvSpPr>
          <p:cNvPr id="388" name="Google Shape;388;p43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What Worked?	</a:t>
            </a:r>
            <a:endParaRPr dirty="0"/>
          </a:p>
        </p:txBody>
      </p:sp>
      <p:sp>
        <p:nvSpPr>
          <p:cNvPr id="389" name="Google Shape;389;p43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00" cy="3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Using polypropylene inner and outer sleeves, hardly any scratches.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Cabinets from LP bin, with groove mats and divider bar.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Suggestion box, including online form.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Asking Circulation department about packaging and arrangement.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43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What Didn’t?</a:t>
            </a:r>
            <a:endParaRPr dirty="0"/>
          </a:p>
        </p:txBody>
      </p:sp>
      <p:sp>
        <p:nvSpPr>
          <p:cNvPr id="391" name="Google Shape;391;p43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100" cy="2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Original outer sleeves tear, looking into larger ones. 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Putting stickers and processing on outer sleeve, more time consuming to replace. 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Top Albums</a:t>
            </a:r>
            <a:endParaRPr dirty="0"/>
          </a:p>
        </p:txBody>
      </p:sp>
      <p:sp>
        <p:nvSpPr>
          <p:cNvPr id="398" name="Google Shape;398;p44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00" cy="290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Take a second and work with a partner/group and decide the first 10 albums you would want in your collection. </a:t>
            </a:r>
            <a:endParaRPr dirty="0"/>
          </a:p>
        </p:txBody>
      </p:sp>
      <p:sp>
        <p:nvSpPr>
          <p:cNvPr id="399" name="Google Shape;399;p44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100" cy="290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5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Royal Oak’s Top 10 Circulating Albums</a:t>
            </a:r>
            <a:endParaRPr dirty="0"/>
          </a:p>
        </p:txBody>
      </p:sp>
      <p:sp>
        <p:nvSpPr>
          <p:cNvPr id="406" name="Google Shape;406;p45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400" cy="69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This Year</a:t>
            </a:r>
            <a:endParaRPr dirty="0"/>
          </a:p>
        </p:txBody>
      </p:sp>
      <p:sp>
        <p:nvSpPr>
          <p:cNvPr id="407" name="Google Shape;407;p45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00" cy="290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Intimate Chopin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Kind of Blue–Miles Davis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Rise and Fall of a Midwest Princess–Chappell Roan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Motown’s Greatest Hits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Greatest Hits–Queen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Bluey Dance Mode!--Bluey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Guardians of the Galaxy V.2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Short n’ Sweet–Sabrina Carpenter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I’ve Tried Everything but Therapy pt 1–Teddy Swims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Donuts–J. Dilla</a:t>
            </a:r>
            <a:endParaRPr dirty="0"/>
          </a:p>
        </p:txBody>
      </p:sp>
      <p:sp>
        <p:nvSpPr>
          <p:cNvPr id="408" name="Google Shape;408;p45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3900" cy="69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Overall</a:t>
            </a:r>
            <a:endParaRPr dirty="0"/>
          </a:p>
        </p:txBody>
      </p:sp>
      <p:sp>
        <p:nvSpPr>
          <p:cNvPr id="409" name="Google Shape;409;p45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100" cy="290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Kind of Blue–Miles Davis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Giant Steps–John Coltrane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1–The Beatles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Ella Fitzgerald &amp; Louis Armstrong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Duke Ellington &amp; John Coltrane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Hits–John Coltrane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Greatest Hits II—Queen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Abbey Road–The Beatles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Back to Black–Amy Winehouse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Happier than Ever—Billie Eilish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Brighton’s Top Circulating Albums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p46"/>
          <p:cNvSpPr txBox="1">
            <a:spLocks noGrp="1"/>
          </p:cNvSpPr>
          <p:nvPr>
            <p:ph type="body" idx="1"/>
          </p:nvPr>
        </p:nvSpPr>
        <p:spPr>
          <a:xfrm>
            <a:off x="1289100" y="2110843"/>
            <a:ext cx="9613800" cy="452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ABBA Gold Greatest Hits - ABBA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Hozier - Hozier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Six Evolutions: Bach Cellos Suites - Yo-Yo Ma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Motown Greatest Hits - Various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Midnights - Taylor Swift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Greatest Hits - Queen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Rumours - Fleetwood Mac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Tortured Poets Department - Taylor Swift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Ultimate Sinatra - Frank Sinatra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Nevermind - Nirvana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Last Words of Advice from Other Libraries</a:t>
            </a:r>
            <a:endParaRPr dirty="0"/>
          </a:p>
        </p:txBody>
      </p:sp>
      <p:sp>
        <p:nvSpPr>
          <p:cNvPr id="422" name="Google Shape;422;p47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“It’s a trial and error process. Listeners of cd’s check out different artists than that of vinyl.”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“It can be tough to get some albums because of the demand, and also some things are limited presses.”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“Your patrons and staff are going to have so much fun with this collection!”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The Case for Vinyl</a:t>
            </a:r>
            <a:endParaRPr dirty="0"/>
          </a:p>
        </p:txBody>
      </p:sp>
      <p:sp>
        <p:nvSpPr>
          <p:cNvPr id="219" name="Google Shape;219;p2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404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i="1" dirty="0"/>
              <a:t>“Vinyl overtakes CD sales for the first time since 1987.”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i="1" dirty="0"/>
              <a:t>					-The Verge, 3-10-2023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i="1" dirty="0"/>
              <a:t>“Vinyl records sales continue to grow for the 17</a:t>
            </a:r>
            <a:r>
              <a:rPr lang="en-US" i="1" baseline="30000" dirty="0"/>
              <a:t>th</a:t>
            </a:r>
            <a:r>
              <a:rPr lang="en-US" i="1" dirty="0"/>
              <a:t> year running.”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i="1" dirty="0"/>
              <a:t>					-RIAA Annual Report, 2023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i="1" dirty="0"/>
              <a:t>“The week ending December 22, 2022 was the largest sales week for vinyl since 1991.”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i="1" dirty="0"/>
              <a:t>					-Billboard, 12-29-2022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WORKS CITED</a:t>
            </a:r>
            <a:endParaRPr dirty="0"/>
          </a:p>
        </p:txBody>
      </p:sp>
      <p:sp>
        <p:nvSpPr>
          <p:cNvPr id="428" name="Google Shape;428;p48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Bonjack, Stephanie. “The Audacity of Hi-Fi: A Case for Lending LP 	Recordings,” </a:t>
            </a:r>
            <a:r>
              <a:rPr lang="en-US" i="1" dirty="0"/>
              <a:t>Notes</a:t>
            </a:r>
            <a:r>
              <a:rPr lang="en-US" dirty="0"/>
              <a:t>, vol. 79, March 2023.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CBS New York. “Vinyl Makes Comeback at Brooklyn Public Library.” August 9, 	2022. https://tinyurl.com/3n4uax2v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Christman, Ed. “Record Store Day 2023: Taylor Swift’s ‘Folklore’ Release 	Brings Long Lines, Sellouts at Retailers.” </a:t>
            </a:r>
            <a:r>
              <a:rPr lang="en-US" i="1" dirty="0"/>
              <a:t>Billboard</a:t>
            </a:r>
            <a:r>
              <a:rPr lang="en-US" dirty="0"/>
              <a:t>, April 27, 2023.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Frank, Terri. </a:t>
            </a:r>
            <a:r>
              <a:rPr lang="en-US" i="1" dirty="0"/>
              <a:t>Google Forms Survey to Vinyl-holding Michigan Libraries, </a:t>
            </a:r>
            <a:r>
              <a:rPr lang="en-US" dirty="0"/>
              <a:t>2023.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Recording Industry Association of America. </a:t>
            </a:r>
            <a:r>
              <a:rPr lang="en-US" i="1" dirty="0"/>
              <a:t>RIAA Annual Report 2022. 	</a:t>
            </a:r>
            <a:r>
              <a:rPr lang="en-US" dirty="0"/>
              <a:t>riaa.com/reports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Sax, David. </a:t>
            </a:r>
            <a:r>
              <a:rPr lang="en-US" i="1" dirty="0"/>
              <a:t>The Revenge of Analog.</a:t>
            </a:r>
            <a:r>
              <a:rPr lang="en-US" dirty="0"/>
              <a:t> New York: Public Affairs, 2016.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Weatherbed, Jess. “Vinyl Overtakes CD Sales for the First Time Since 1987.” </a:t>
            </a:r>
            <a:r>
              <a:rPr lang="en-US" i="1" dirty="0"/>
              <a:t>The 	Verge, </a:t>
            </a:r>
            <a:r>
              <a:rPr lang="en-US" dirty="0"/>
              <a:t>March 10, 2023. 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Questions? Contact Us!</a:t>
            </a:r>
            <a:endParaRPr dirty="0"/>
          </a:p>
        </p:txBody>
      </p:sp>
      <p:sp>
        <p:nvSpPr>
          <p:cNvPr id="434" name="Google Shape;434;p4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Emily Crosby –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Emily.Crosby@romi.gov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Terri Frank –   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terri@brightonlibrary.info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2"/>
          <p:cNvPicPr preferRelativeResize="0"/>
          <p:nvPr/>
        </p:nvPicPr>
        <p:blipFill rotWithShape="1">
          <a:blip r:embed="rId3">
            <a:alphaModFix/>
          </a:blip>
          <a:srcRect t="12890" b="12897"/>
          <a:stretch/>
        </p:blipFill>
        <p:spPr>
          <a:xfrm>
            <a:off x="2148396" y="964926"/>
            <a:ext cx="6640496" cy="492814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2920752" y="213063"/>
            <a:ext cx="53177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Circulation of LPs: 2014-2019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University of Colorado-Boulder Library</a:t>
            </a:r>
            <a:endParaRPr dirty="0"/>
          </a:p>
        </p:txBody>
      </p:sp>
      <p:sp>
        <p:nvSpPr>
          <p:cNvPr id="226" name="Google Shape;226;p22"/>
          <p:cNvSpPr txBox="1"/>
          <p:nvPr/>
        </p:nvSpPr>
        <p:spPr>
          <a:xfrm>
            <a:off x="2254928" y="6107837"/>
            <a:ext cx="64540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Bonjack, Stephanie. “The Audacity of Hi-Fi: A Case for Lending LP Recordings,” 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vol. 79, March 2023.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7" name="Google Shape;2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8400" y="964925"/>
            <a:ext cx="6640501" cy="51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Factors Driving the Resurgence</a:t>
            </a:r>
            <a:endParaRPr dirty="0"/>
          </a:p>
        </p:txBody>
      </p:sp>
      <p:sp>
        <p:nvSpPr>
          <p:cNvPr id="233" name="Google Shape;233;p23"/>
          <p:cNvSpPr txBox="1">
            <a:spLocks noGrp="1"/>
          </p:cNvSpPr>
          <p:nvPr>
            <p:ph type="body" idx="1"/>
          </p:nvPr>
        </p:nvSpPr>
        <p:spPr>
          <a:xfrm>
            <a:off x="894318" y="4363578"/>
            <a:ext cx="3049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chemeClr val="dk1"/>
                </a:solidFill>
              </a:rPr>
              <a:t>          </a:t>
            </a:r>
            <a:r>
              <a:rPr lang="en-US" dirty="0"/>
              <a:t>Artists</a:t>
            </a:r>
            <a:endParaRPr dirty="0"/>
          </a:p>
        </p:txBody>
      </p:sp>
      <p:pic>
        <p:nvPicPr>
          <p:cNvPr id="234" name="Google Shape;234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2170" y="2336873"/>
            <a:ext cx="228600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35" name="Google Shape;235;p23"/>
          <p:cNvSpPr txBox="1">
            <a:spLocks noGrp="1"/>
          </p:cNvSpPr>
          <p:nvPr>
            <p:ph type="body" idx="3"/>
          </p:nvPr>
        </p:nvSpPr>
        <p:spPr>
          <a:xfrm>
            <a:off x="675293" y="4873765"/>
            <a:ext cx="30498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Exclusive Vinyl only releases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Taylor Swift, Harry Styles, Adele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Disputes with Streaming Companies</a:t>
            </a:r>
            <a:endParaRPr dirty="0"/>
          </a:p>
        </p:txBody>
      </p:sp>
      <p:sp>
        <p:nvSpPr>
          <p:cNvPr id="236" name="Google Shape;236;p23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chemeClr val="dk1"/>
                </a:solidFill>
              </a:rPr>
              <a:t>     </a:t>
            </a:r>
            <a:r>
              <a:rPr lang="en-US" dirty="0"/>
              <a:t>Generations</a:t>
            </a:r>
            <a:endParaRPr dirty="0"/>
          </a:p>
        </p:txBody>
      </p:sp>
      <p:pic>
        <p:nvPicPr>
          <p:cNvPr id="237" name="Google Shape;237;p23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54418" y="2336873"/>
            <a:ext cx="1645344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38" name="Google Shape;238;p23"/>
          <p:cNvSpPr txBox="1">
            <a:spLocks noGrp="1"/>
          </p:cNvSpPr>
          <p:nvPr>
            <p:ph type="body" idx="6"/>
          </p:nvPr>
        </p:nvSpPr>
        <p:spPr>
          <a:xfrm>
            <a:off x="3944125" y="4873777"/>
            <a:ext cx="30672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lvl="0" indent="-2849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500" dirty="0"/>
              <a:t>Audiophiles-better sound quality</a:t>
            </a:r>
            <a:endParaRPr sz="1500" dirty="0"/>
          </a:p>
          <a:p>
            <a:pPr marL="285750" lvl="0" indent="-28495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500" dirty="0"/>
              <a:t>Nostalgia (Boomers, Gen X)</a:t>
            </a:r>
            <a:endParaRPr sz="1500" dirty="0"/>
          </a:p>
          <a:p>
            <a:pPr marL="285750" lvl="0" indent="-28495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500" dirty="0"/>
              <a:t>Gen Z likes the artwork, tangible feel to records</a:t>
            </a:r>
            <a:endParaRPr sz="1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39" name="Google Shape;239;p23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 Record Store Day</a:t>
            </a:r>
            <a:endParaRPr dirty="0"/>
          </a:p>
        </p:txBody>
      </p:sp>
      <p:pic>
        <p:nvPicPr>
          <p:cNvPr id="240" name="Google Shape;240;p23"/>
          <p:cNvPicPr preferRelativeResize="0">
            <a:picLocks noGrp="1"/>
          </p:cNvPicPr>
          <p:nvPr>
            <p:ph type="pic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613184" y="2336873"/>
            <a:ext cx="2298491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41" name="Google Shape;241;p23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April 22 nationwide, heavily promoted on Social media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Galaxy Records (Howell) opened in January 2023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Why Did We Each Start a Vinyl Collection?</a:t>
            </a:r>
            <a:br>
              <a:rPr lang="en-US" dirty="0"/>
            </a:br>
            <a:endParaRPr dirty="0"/>
          </a:p>
        </p:txBody>
      </p:sp>
      <p:sp>
        <p:nvSpPr>
          <p:cNvPr id="247" name="Google Shape;247;p24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         Emily – Royal Oak Public Library</a:t>
            </a:r>
            <a:endParaRPr dirty="0"/>
          </a:p>
        </p:txBody>
      </p:sp>
      <p:sp>
        <p:nvSpPr>
          <p:cNvPr id="253" name="Google Shape;253;p25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Remembered listening to vinyl as a kid at my grandparents house.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Rediscovered my personal vinyl collection in 2020, became obsessed. 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Started researching vinyl, and contacted Kent District Library, and Ann Arbor District Library about their circulating collections.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Began collection in November of 2021. Four years later, and we’ve got 664 albums and four bins!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	Terri – Brighton District Library</a:t>
            </a:r>
            <a:endParaRPr dirty="0"/>
          </a:p>
        </p:txBody>
      </p:sp>
      <p:sp>
        <p:nvSpPr>
          <p:cNvPr id="259" name="Google Shape;259;p26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Assigned Music CD collection and began researching thoroughly!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Gen X – I remember libraries circulating vinyl and my “silent generation” parents owning records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My Gen Z Kids – Asking to go to record stores!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dirty="0"/>
              <a:t>Came across a catalog record for a Vinyl LP in shared catalog system. Contacted Emily.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dirty="0"/>
              <a:t>Beginning Budgets</a:t>
            </a:r>
            <a:br>
              <a:rPr lang="en-US" dirty="0"/>
            </a:br>
            <a:endParaRPr dirty="0"/>
          </a:p>
        </p:txBody>
      </p:sp>
      <p:sp>
        <p:nvSpPr>
          <p:cNvPr id="265" name="Google Shape;265;p27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1470</Words>
  <Application>Microsoft Office PowerPoint</Application>
  <PresentationFormat>Widescreen</PresentationFormat>
  <Paragraphs>257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Trebuchet MS</vt:lpstr>
      <vt:lpstr>Berlin</vt:lpstr>
      <vt:lpstr>A Vinyl Collection @ Your Library: A Sound Idea</vt:lpstr>
      <vt:lpstr>Background/Statistics</vt:lpstr>
      <vt:lpstr>The Case for Vinyl</vt:lpstr>
      <vt:lpstr>PowerPoint Presentation</vt:lpstr>
      <vt:lpstr>Factors Driving the Resurgence</vt:lpstr>
      <vt:lpstr>Why Did We Each Start a Vinyl Collection? </vt:lpstr>
      <vt:lpstr>         Emily – Royal Oak Public Library</vt:lpstr>
      <vt:lpstr> Terri – Brighton District Library</vt:lpstr>
      <vt:lpstr>Beginning Budgets </vt:lpstr>
      <vt:lpstr>Beginning Budgets</vt:lpstr>
      <vt:lpstr>PowerPoint Presentation</vt:lpstr>
      <vt:lpstr>PowerPoint Presentation</vt:lpstr>
      <vt:lpstr>…and #3…RECORDS!!!</vt:lpstr>
      <vt:lpstr> Selection Criteria &amp;Vendors</vt:lpstr>
      <vt:lpstr>Selecting Your  Initial collection</vt:lpstr>
      <vt:lpstr>Suggested Allocation</vt:lpstr>
      <vt:lpstr>Cataloging and Processing</vt:lpstr>
      <vt:lpstr>Cataloging</vt:lpstr>
      <vt:lpstr>Cataloging Cheat Sheet</vt:lpstr>
      <vt:lpstr>Cataloging Sites</vt:lpstr>
      <vt:lpstr>Protecting &amp; Discarding Vinyl</vt:lpstr>
      <vt:lpstr>What Worked? What Didn’t?</vt:lpstr>
      <vt:lpstr>Brighton</vt:lpstr>
      <vt:lpstr>PowerPoint Presentation</vt:lpstr>
      <vt:lpstr>Royal Oak</vt:lpstr>
      <vt:lpstr>The Top Albums</vt:lpstr>
      <vt:lpstr>Royal Oak’s Top 10 Circulating Albums</vt:lpstr>
      <vt:lpstr>Brighton’s Top Circulating Albums </vt:lpstr>
      <vt:lpstr>Last Words of Advice from Other Libraries</vt:lpstr>
      <vt:lpstr>WORKS CITED</vt:lpstr>
      <vt:lpstr>Questions? 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Vinyl Collection @ Your Library: A Sound Idea</dc:title>
  <dc:creator>Terri Frank</dc:creator>
  <cp:lastModifiedBy>Terri Frank</cp:lastModifiedBy>
  <cp:revision>5</cp:revision>
  <dcterms:modified xsi:type="dcterms:W3CDTF">2025-10-08T18:05:11Z</dcterms:modified>
</cp:coreProperties>
</file>